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68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1A3E1-707B-41DB-B7C5-52CB56C264F5}" type="datetimeFigureOut">
              <a:rPr lang="en-US" smtClean="0"/>
              <a:pPr/>
              <a:t>7/7/2015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05EF9-C6BF-41F6-9288-5D9449E8FD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49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7/7/2015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7/7/2015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AP WORLD HISTORY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Period 1: c. 8000 – 600 BCE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Technological and Environmental Transformations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Key Concept 1.3 Development &amp; Interactions of Early Agricultural, Pastoral and Urban Societies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Ancient Egypt</a:t>
            </a:r>
          </a:p>
          <a:p>
            <a:pPr lvl="1"/>
            <a:r>
              <a:rPr lang="en-US" sz="3200" dirty="0" smtClean="0"/>
              <a:t>Nile River, predictable flooding</a:t>
            </a:r>
          </a:p>
          <a:p>
            <a:pPr lvl="1"/>
            <a:r>
              <a:rPr lang="en-US" sz="3200" dirty="0" smtClean="0"/>
              <a:t>Highly centralized, unified under pharaoh</a:t>
            </a:r>
            <a:r>
              <a:rPr lang="en-US" sz="3200" dirty="0"/>
              <a:t> </a:t>
            </a:r>
            <a:r>
              <a:rPr lang="en-US" sz="3200" dirty="0" smtClean="0"/>
              <a:t>(divine rule)</a:t>
            </a:r>
          </a:p>
          <a:p>
            <a:pPr lvl="1"/>
            <a:r>
              <a:rPr lang="en-US" sz="3200" dirty="0" smtClean="0"/>
              <a:t>Hieroglyphics - writing system</a:t>
            </a:r>
          </a:p>
          <a:p>
            <a:pPr lvl="1"/>
            <a:r>
              <a:rPr lang="en-US" sz="3200" dirty="0" smtClean="0"/>
              <a:t>Polytheistic</a:t>
            </a:r>
          </a:p>
          <a:p>
            <a:pPr lvl="1"/>
            <a:r>
              <a:rPr lang="en-US" sz="3200" dirty="0" smtClean="0"/>
              <a:t>Contact with Nubian Empire to South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19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Key Concept 1.3 Development &amp; Interactions of Early Agricultural, Pastoral and Urban Societies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Indus River Valley</a:t>
            </a:r>
          </a:p>
          <a:p>
            <a:pPr lvl="1"/>
            <a:r>
              <a:rPr lang="en-US" sz="3600" dirty="0" smtClean="0"/>
              <a:t>Located in present day Pakistan (South Asia)</a:t>
            </a:r>
          </a:p>
          <a:p>
            <a:pPr lvl="1"/>
            <a:r>
              <a:rPr lang="en-US" sz="3600" dirty="0" smtClean="0"/>
              <a:t>Two major cities Harappa and Mohenjo-Daro</a:t>
            </a:r>
          </a:p>
          <a:p>
            <a:pPr lvl="1"/>
            <a:r>
              <a:rPr lang="en-US" sz="3600" dirty="0" smtClean="0"/>
              <a:t>Not able to decode written language</a:t>
            </a:r>
          </a:p>
          <a:p>
            <a:pPr lvl="1"/>
            <a:r>
              <a:rPr lang="en-US" sz="3600" dirty="0" smtClean="0"/>
              <a:t>Indoor plumbing, more equal society</a:t>
            </a:r>
          </a:p>
          <a:p>
            <a:pPr lvl="1"/>
            <a:r>
              <a:rPr lang="en-US" sz="3600" dirty="0" smtClean="0"/>
              <a:t>Indo-European Aryan Migration – 1750 BCE</a:t>
            </a:r>
          </a:p>
          <a:p>
            <a:pPr lvl="2"/>
            <a:r>
              <a:rPr lang="en-US" sz="3600" dirty="0" smtClean="0"/>
              <a:t>Brought Vedas, beginning of Hinduism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132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Key Concept 1.3 Development &amp; Interactions of Early Agricultural, Pastoral and Urban Societies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China </a:t>
            </a:r>
          </a:p>
          <a:p>
            <a:pPr lvl="1"/>
            <a:r>
              <a:rPr lang="en-US" sz="4000" dirty="0" smtClean="0"/>
              <a:t>Shang – 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dynasty</a:t>
            </a:r>
          </a:p>
          <a:p>
            <a:pPr lvl="2"/>
            <a:r>
              <a:rPr lang="en-US" sz="4000" dirty="0" smtClean="0"/>
              <a:t>Ancestor worship</a:t>
            </a:r>
          </a:p>
          <a:p>
            <a:pPr lvl="2"/>
            <a:r>
              <a:rPr lang="en-US" sz="4000" dirty="0" smtClean="0"/>
              <a:t>Oracle bones and Shaman</a:t>
            </a:r>
            <a:endParaRPr lang="en-US" sz="4000" dirty="0"/>
          </a:p>
          <a:p>
            <a:pPr lvl="1"/>
            <a:r>
              <a:rPr lang="en-US" sz="4000" dirty="0" smtClean="0"/>
              <a:t>Zhou – longest dynasty</a:t>
            </a:r>
          </a:p>
          <a:p>
            <a:pPr lvl="2"/>
            <a:r>
              <a:rPr lang="en-US" sz="4000" dirty="0" smtClean="0"/>
              <a:t>Mandate of Heaven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790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Key Concept 1.3 Development &amp; Interactions of Early Agricultural, Pastoral and Urban Societies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Exceptions to the River Valley Rule</a:t>
            </a:r>
          </a:p>
          <a:p>
            <a:pPr lvl="1"/>
            <a:r>
              <a:rPr lang="en-US" dirty="0" err="1" smtClean="0"/>
              <a:t>Olmecs</a:t>
            </a:r>
            <a:r>
              <a:rPr lang="en-US" dirty="0" smtClean="0"/>
              <a:t> of Mesoamerica (Central America)</a:t>
            </a:r>
          </a:p>
          <a:p>
            <a:pPr lvl="1"/>
            <a:r>
              <a:rPr lang="en-US" dirty="0" err="1" smtClean="0"/>
              <a:t>Chavin</a:t>
            </a:r>
            <a:r>
              <a:rPr lang="en-US" dirty="0" smtClean="0"/>
              <a:t> of the Andean Region (South America)</a:t>
            </a:r>
          </a:p>
          <a:p>
            <a:pPr lvl="1"/>
            <a:endParaRPr lang="en-US" dirty="0"/>
          </a:p>
          <a:p>
            <a:r>
              <a:rPr lang="en-US" dirty="0" smtClean="0"/>
              <a:t>Don’t Forget About the Pastoralists</a:t>
            </a:r>
          </a:p>
          <a:p>
            <a:pPr lvl="1"/>
            <a:r>
              <a:rPr lang="en-US" dirty="0" smtClean="0"/>
              <a:t>Animal herders, follow migratory patterns</a:t>
            </a:r>
          </a:p>
          <a:p>
            <a:pPr lvl="1"/>
            <a:r>
              <a:rPr lang="en-US" dirty="0" smtClean="0"/>
              <a:t>Found in mountainous regions and/or areas with insufficient rainfall to support other settlements</a:t>
            </a:r>
          </a:p>
          <a:p>
            <a:pPr lvl="1"/>
            <a:r>
              <a:rPr lang="en-US" dirty="0" smtClean="0"/>
              <a:t>No permanent settlement</a:t>
            </a:r>
          </a:p>
          <a:p>
            <a:pPr lvl="1"/>
            <a:r>
              <a:rPr lang="en-US" dirty="0" smtClean="0"/>
              <a:t>Spread diseases and encourage trade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Key Concept 1.3 Development &amp; Interactions of Early Agricultural, Pastoral and Urban Societies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5100" b="1" dirty="0" smtClean="0"/>
              <a:t>Notable Groups from Period 1</a:t>
            </a:r>
          </a:p>
          <a:p>
            <a:r>
              <a:rPr lang="en-US" sz="4400" dirty="0" smtClean="0"/>
              <a:t>Indo-Europeans from Central Asia </a:t>
            </a:r>
          </a:p>
          <a:p>
            <a:pPr lvl="1"/>
            <a:r>
              <a:rPr lang="en-US" sz="4400" dirty="0" smtClean="0"/>
              <a:t>Horses, Aryans in India and Huns</a:t>
            </a:r>
          </a:p>
          <a:p>
            <a:r>
              <a:rPr lang="en-US" sz="4400" dirty="0" smtClean="0"/>
              <a:t>Bantus 2,000 BCE</a:t>
            </a:r>
          </a:p>
          <a:p>
            <a:pPr lvl="1"/>
            <a:r>
              <a:rPr lang="en-US" sz="4400" dirty="0" smtClean="0"/>
              <a:t>Sub-Saharan migration, spread of language, farming techniques, use of iron</a:t>
            </a:r>
          </a:p>
          <a:p>
            <a:r>
              <a:rPr lang="en-US" sz="4400" dirty="0" smtClean="0"/>
              <a:t>Hebrews </a:t>
            </a:r>
          </a:p>
          <a:p>
            <a:pPr lvl="1"/>
            <a:r>
              <a:rPr lang="en-US" sz="4400" dirty="0" smtClean="0"/>
              <a:t>Development of Monotheism, influenced development of Christianity and Islam</a:t>
            </a:r>
          </a:p>
          <a:p>
            <a:r>
              <a:rPr lang="en-US" sz="4400" dirty="0" smtClean="0"/>
              <a:t>Phoenicians</a:t>
            </a:r>
          </a:p>
          <a:p>
            <a:pPr lvl="1"/>
            <a:r>
              <a:rPr lang="en-US" sz="4400" dirty="0" smtClean="0"/>
              <a:t>22 letter alphabet, adopted by Greeks, influences later languages</a:t>
            </a:r>
          </a:p>
          <a:p>
            <a:r>
              <a:rPr lang="en-US" sz="4400" dirty="0" smtClean="0"/>
              <a:t>Hittites</a:t>
            </a:r>
          </a:p>
          <a:p>
            <a:pPr lvl="1"/>
            <a:r>
              <a:rPr lang="en-US" sz="4400" dirty="0" smtClean="0"/>
              <a:t>Brought iron knowledge to Mesopotamia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4036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Themes for Period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Migrations</a:t>
            </a:r>
          </a:p>
          <a:p>
            <a:r>
              <a:rPr lang="en-US" sz="4400" dirty="0" smtClean="0"/>
              <a:t>Neolithic/Agricultural Revolution</a:t>
            </a:r>
          </a:p>
          <a:p>
            <a:r>
              <a:rPr lang="en-US" sz="4400" dirty="0" smtClean="0"/>
              <a:t>Iron Metallurgy</a:t>
            </a:r>
          </a:p>
          <a:p>
            <a:r>
              <a:rPr lang="en-US" sz="4400" dirty="0" smtClean="0"/>
              <a:t>Development of Patriarchy</a:t>
            </a:r>
          </a:p>
          <a:p>
            <a:r>
              <a:rPr lang="en-US" sz="4400" dirty="0" smtClean="0"/>
              <a:t>Ancient River Valley Civilizations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342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1Review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3200" dirty="0" smtClean="0"/>
              <a:t>1. All of the following were features of the civilizations in Mesopotamia, Mesoamerica, the Indus River Valley, and the Yellow River Valley EXCEPT</a:t>
            </a:r>
          </a:p>
          <a:p>
            <a:pPr marL="560070" indent="-514350">
              <a:buFont typeface="+mj-lt"/>
              <a:buAutoNum type="alphaUcPeriod"/>
            </a:pPr>
            <a:r>
              <a:rPr lang="en-US" sz="3200" dirty="0" smtClean="0"/>
              <a:t>A degree of craft specialization</a:t>
            </a:r>
          </a:p>
          <a:p>
            <a:pPr marL="560070" indent="-514350">
              <a:buFont typeface="+mj-lt"/>
              <a:buAutoNum type="alphaUcPeriod"/>
            </a:pPr>
            <a:r>
              <a:rPr lang="en-US" sz="3200" dirty="0" smtClean="0"/>
              <a:t>A level of social stratification</a:t>
            </a:r>
          </a:p>
          <a:p>
            <a:pPr marL="560070" indent="-514350">
              <a:buFont typeface="+mj-lt"/>
              <a:buAutoNum type="alphaUcPeriod"/>
            </a:pPr>
            <a:r>
              <a:rPr lang="en-US" sz="3200" dirty="0" smtClean="0"/>
              <a:t>Religious sacrifice rituals</a:t>
            </a:r>
          </a:p>
          <a:p>
            <a:pPr marL="560070" indent="-514350">
              <a:buFont typeface="+mj-lt"/>
              <a:buAutoNum type="alphaUcPeriod"/>
            </a:pPr>
            <a:r>
              <a:rPr lang="en-US" sz="3200" dirty="0" smtClean="0"/>
              <a:t>Development of irrigation systems 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3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1Review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200" dirty="0" smtClean="0"/>
              <a:t>2. In the Zhou dynasty, the Mandate of Heaven meant that rulers</a:t>
            </a:r>
          </a:p>
          <a:p>
            <a:pPr marL="560070" indent="-514350">
              <a:buFont typeface="+mj-lt"/>
              <a:buAutoNum type="alphaUcPeriod"/>
            </a:pPr>
            <a:r>
              <a:rPr lang="en-US" sz="3200" dirty="0" smtClean="0"/>
              <a:t>Had an absolute right to rule over the governed as they wished</a:t>
            </a:r>
          </a:p>
          <a:p>
            <a:pPr marL="560070" indent="-514350">
              <a:buFont typeface="+mj-lt"/>
              <a:buAutoNum type="alphaUcPeriod"/>
            </a:pPr>
            <a:r>
              <a:rPr lang="en-US" sz="3200" dirty="0" smtClean="0"/>
              <a:t>were direct descendants of the gods</a:t>
            </a:r>
          </a:p>
          <a:p>
            <a:pPr marL="560070" indent="-514350">
              <a:buFont typeface="+mj-lt"/>
              <a:buAutoNum type="alphaUcPeriod"/>
            </a:pPr>
            <a:r>
              <a:rPr lang="en-US" sz="3200" dirty="0" smtClean="0"/>
              <a:t>Were encouraged to spread Buddhism through the building of monasteries</a:t>
            </a:r>
          </a:p>
          <a:p>
            <a:pPr marL="560070" indent="-514350">
              <a:buFont typeface="+mj-lt"/>
              <a:buAutoNum type="alphaUcPeriod"/>
            </a:pPr>
            <a:r>
              <a:rPr lang="en-US" sz="3200" dirty="0" smtClean="0"/>
              <a:t>Were allowed to keep their power if they ruled justly and wisely</a:t>
            </a:r>
          </a:p>
          <a:p>
            <a:pPr marL="560070" indent="-514350">
              <a:buFont typeface="+mj-lt"/>
              <a:buAutoNum type="alphaUcPeriod"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1Review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3. Which of these was NOT an outcome of the Bronze Age?</a:t>
            </a:r>
          </a:p>
          <a:p>
            <a:pPr marL="560070" indent="-514350">
              <a:buFont typeface="+mj-lt"/>
              <a:buAutoNum type="alphaUcPeriod"/>
            </a:pPr>
            <a:r>
              <a:rPr lang="en-US" dirty="0" smtClean="0"/>
              <a:t>Increased agricultural efficiency</a:t>
            </a:r>
          </a:p>
          <a:p>
            <a:pPr marL="560070" indent="-51435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fall of centralized </a:t>
            </a:r>
            <a:r>
              <a:rPr lang="en-US" dirty="0" smtClean="0"/>
              <a:t>governments</a:t>
            </a:r>
          </a:p>
          <a:p>
            <a:pPr marL="560070" indent="-514350">
              <a:buFont typeface="+mj-lt"/>
              <a:buAutoNum type="alphaUcPeriod"/>
            </a:pPr>
            <a:r>
              <a:rPr lang="en-US" dirty="0" smtClean="0"/>
              <a:t>The rise of an aristocratic military class</a:t>
            </a:r>
          </a:p>
          <a:p>
            <a:pPr marL="560070" indent="-514350">
              <a:buFont typeface="+mj-lt"/>
              <a:buAutoNum type="alphaUcPeriod"/>
            </a:pPr>
            <a:r>
              <a:rPr lang="en-US" dirty="0" smtClean="0"/>
              <a:t>Increased contact among different cultures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45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1Review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4. The Neolithic Revolution was characterized by the 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sz="3200" dirty="0" smtClean="0"/>
              <a:t>Change from nomadic herding to settled farming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sz="3200" dirty="0" smtClean="0"/>
              <a:t>Growth of iron tool making technology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sz="3200" dirty="0" smtClean="0"/>
              <a:t>Migration of early peoples to the Americas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sz="3200" dirty="0" smtClean="0"/>
              <a:t>The development of written legal codes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10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 1.1 Big Geography &amp; the Peopling of the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Big Bang (13.75 Billion Years Ago)</a:t>
            </a:r>
          </a:p>
          <a:p>
            <a:r>
              <a:rPr lang="en-US" dirty="0" smtClean="0"/>
              <a:t>Human-like creatures (2.7 Million Years Ago)</a:t>
            </a:r>
          </a:p>
          <a:p>
            <a:r>
              <a:rPr lang="en-US" dirty="0" smtClean="0"/>
              <a:t>Paleolithic Age = 95% of man’s time on earth</a:t>
            </a:r>
          </a:p>
          <a:p>
            <a:r>
              <a:rPr lang="en-US" dirty="0" smtClean="0"/>
              <a:t>Homo-sapiens evolved in East Africa (200,000 years ago)</a:t>
            </a:r>
          </a:p>
          <a:p>
            <a:r>
              <a:rPr lang="en-US" dirty="0" smtClean="0"/>
              <a:t>Migrated “out of Africa” 100,000 to 60,000 years ago; Asia 70,000; Europe 45,000; Americas 30,000-15,000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325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1 Essay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Compare the social and economic structures of Paleolithic and Neolithic communities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of Humans Map</a:t>
            </a:r>
            <a:endParaRPr lang="en-US" dirty="0"/>
          </a:p>
        </p:txBody>
      </p:sp>
      <p:pic>
        <p:nvPicPr>
          <p:cNvPr id="4" name="Content Placeholder 3" descr="migration_of_anatomically_modern_humans_bldg_blog_2008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93" r="-25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0075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 1.1 Big Geography &amp; the Peopling of the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What was life like in the Paleolithic Era?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Small hunting-foraging bands (30-40 people)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Egalitarian (men=women)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Used tools made from stone and wood (spears, bows, arrows, club, axe)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Used fire to adapt to different climates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Family and kinship ties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Animistic religious beliefs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Trade of goods and technology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Easier lives? - </a:t>
            </a:r>
            <a:r>
              <a:rPr lang="en-US" dirty="0"/>
              <a:t>m</a:t>
            </a:r>
            <a:r>
              <a:rPr lang="en-US" dirty="0" smtClean="0"/>
              <a:t>ore free time (Worst Mistake in History?)</a:t>
            </a:r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781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 1.2 Neolithic Revolution and Early Agricultural Societies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Neolithic Revolution - 8,000 BCE (10-12,000 years ago)</a:t>
            </a:r>
          </a:p>
          <a:p>
            <a:r>
              <a:rPr lang="en-US" dirty="0" smtClean="0"/>
              <a:t>Began in Middle East, but agricultural villages also emerged at different times in other areas</a:t>
            </a:r>
          </a:p>
          <a:p>
            <a:r>
              <a:rPr lang="en-US" dirty="0" smtClean="0"/>
              <a:t>Changes 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Agriculture &amp; domestication of animals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Surplus of food 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Permanent settlements 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Denser populations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Job specialization 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Social stratification (</a:t>
            </a:r>
            <a:r>
              <a:rPr lang="en-US" dirty="0"/>
              <a:t>kings, religious leaders, warriors, scribes, crafts people) </a:t>
            </a:r>
          </a:p>
          <a:p>
            <a:pPr lvl="1"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32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Concept 1.2 Neolithic Revolution and Early Agricultural Societies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What was life like during the Neolithic Era?</a:t>
            </a:r>
          </a:p>
          <a:p>
            <a:r>
              <a:rPr lang="en-US" dirty="0" smtClean="0"/>
              <a:t>New technologies increased food production</a:t>
            </a:r>
          </a:p>
          <a:p>
            <a:pPr lvl="1"/>
            <a:r>
              <a:rPr lang="en-US" dirty="0" smtClean="0"/>
              <a:t>irrigation, wooden plows, wheels, sickles, traps, clay pots, woven baskets</a:t>
            </a:r>
          </a:p>
          <a:p>
            <a:r>
              <a:rPr lang="en-US" dirty="0" smtClean="0"/>
              <a:t>Metallurgy (manipulating metals)</a:t>
            </a:r>
          </a:p>
          <a:p>
            <a:pPr lvl="1"/>
            <a:r>
              <a:rPr lang="en-US" dirty="0" smtClean="0"/>
              <a:t>Bronze Age 3000 BCE (copper &amp; tin)</a:t>
            </a:r>
          </a:p>
          <a:p>
            <a:pPr lvl="1"/>
            <a:r>
              <a:rPr lang="en-US" dirty="0" smtClean="0"/>
              <a:t>Iron Age 1,300 BCE </a:t>
            </a:r>
          </a:p>
          <a:p>
            <a:r>
              <a:rPr lang="en-US" dirty="0" smtClean="0"/>
              <a:t>Patriarchy Develops (continuity for rest of WH)</a:t>
            </a:r>
          </a:p>
          <a:p>
            <a:r>
              <a:rPr lang="en-US" dirty="0" smtClean="0"/>
              <a:t>Human Impact on Environment (agriculture irrigation and pastoralism overgrazing and erosion)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20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Key Concept 1.3 Development &amp; Interactions of Early Agricultural, Pastoral and Urban Societies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Rise of Civilizations 3000 BCE (5000 years ago)</a:t>
            </a:r>
          </a:p>
          <a:p>
            <a:r>
              <a:rPr lang="en-US" sz="3200" dirty="0" smtClean="0"/>
              <a:t>Characteristics of Civilizations</a:t>
            </a:r>
          </a:p>
          <a:p>
            <a:pPr lvl="1"/>
            <a:r>
              <a:rPr lang="en-US" sz="3200" dirty="0" smtClean="0"/>
              <a:t>Agricultural surplus, specialization of labor, cities, complex institutions (political bureaucracies, armies, religious hierarchies), stratified social hierarchies, long distance trade, record keeping &amp;/or writing systems, technology and warfare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336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1 Must Know Civilizations </a:t>
            </a:r>
            <a:endParaRPr lang="en-US" dirty="0"/>
          </a:p>
        </p:txBody>
      </p:sp>
      <p:pic>
        <p:nvPicPr>
          <p:cNvPr id="4" name="Content Placeholder 3" descr="Era I Map Final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46" r="-13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062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Key Concept 1.3 Development &amp; Interactions of Early Agricultural, Pastoral and Urban Societies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Mesopotamia</a:t>
            </a:r>
          </a:p>
          <a:p>
            <a:pPr lvl="1"/>
            <a:r>
              <a:rPr lang="en-US" dirty="0" smtClean="0"/>
              <a:t>Middle East – crossroads, many invasions</a:t>
            </a:r>
          </a:p>
          <a:p>
            <a:pPr lvl="1"/>
            <a:r>
              <a:rPr lang="en-US" dirty="0" smtClean="0"/>
              <a:t>Tigris-Euphrates Rivers, unpredictable flooding</a:t>
            </a:r>
          </a:p>
          <a:p>
            <a:pPr lvl="1"/>
            <a:r>
              <a:rPr lang="en-US" dirty="0" smtClean="0"/>
              <a:t>Not centralized, city-states</a:t>
            </a:r>
          </a:p>
          <a:p>
            <a:pPr lvl="1"/>
            <a:r>
              <a:rPr lang="en-US" dirty="0" smtClean="0"/>
              <a:t>Cuneiform writing system</a:t>
            </a:r>
          </a:p>
          <a:p>
            <a:pPr lvl="1"/>
            <a:r>
              <a:rPr lang="en-US" dirty="0" smtClean="0"/>
              <a:t>Polytheistic</a:t>
            </a:r>
          </a:p>
          <a:p>
            <a:pPr lvl="1"/>
            <a:r>
              <a:rPr lang="en-US" dirty="0" smtClean="0"/>
              <a:t>Ziggurats (religious temples)</a:t>
            </a:r>
            <a:endParaRPr lang="en-US" dirty="0"/>
          </a:p>
          <a:p>
            <a:pPr lvl="1"/>
            <a:r>
              <a:rPr lang="en-US" dirty="0" smtClean="0"/>
              <a:t>Achievements: wheel, calendar</a:t>
            </a:r>
          </a:p>
          <a:p>
            <a:pPr lvl="1"/>
            <a:r>
              <a:rPr lang="en-US" dirty="0" smtClean="0"/>
              <a:t>Babylonian Empire, King Hammurabi’s Law Code (harsh, evidence of social classes and patriarchy) </a:t>
            </a:r>
          </a:p>
          <a:p>
            <a:pPr lvl="1"/>
            <a:r>
              <a:rPr lang="en-US" dirty="0" smtClean="0"/>
              <a:t>Epic of Gilgamesh</a:t>
            </a:r>
          </a:p>
        </p:txBody>
      </p:sp>
    </p:spTree>
    <p:extLst>
      <p:ext uri="{BB962C8B-B14F-4D97-AF65-F5344CB8AC3E}">
        <p14:creationId xmlns:p14="http://schemas.microsoft.com/office/powerpoint/2010/main" val="367322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330</TotalTime>
  <Words>922</Words>
  <Application>Microsoft Office PowerPoint</Application>
  <PresentationFormat>On-screen Show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AP WORLD HISTORY  Period 1: c. 8000 – 600 BCE</vt:lpstr>
      <vt:lpstr>Key Concept 1.1 Big Geography &amp; the Peopling of the Earth</vt:lpstr>
      <vt:lpstr>Migration of Humans Map</vt:lpstr>
      <vt:lpstr>Key Concept 1.1 Big Geography &amp; the Peopling of the Earth</vt:lpstr>
      <vt:lpstr>Key Concept 1.2 Neolithic Revolution and Early Agricultural Societies</vt:lpstr>
      <vt:lpstr>Key Concept 1.2 Neolithic Revolution and Early Agricultural Societies</vt:lpstr>
      <vt:lpstr>Key Concept 1.3 Development &amp; Interactions of Early Agricultural, Pastoral and Urban Societies</vt:lpstr>
      <vt:lpstr>Period 1 Must Know Civilizations </vt:lpstr>
      <vt:lpstr>Key Concept 1.3 Development &amp; Interactions of Early Agricultural, Pastoral and Urban Societies</vt:lpstr>
      <vt:lpstr>Key Concept 1.3 Development &amp; Interactions of Early Agricultural, Pastoral and Urban Societies</vt:lpstr>
      <vt:lpstr>Key Concept 1.3 Development &amp; Interactions of Early Agricultural, Pastoral and Urban Societies</vt:lpstr>
      <vt:lpstr>Key Concept 1.3 Development &amp; Interactions of Early Agricultural, Pastoral and Urban Societies</vt:lpstr>
      <vt:lpstr>Key Concept 1.3 Development &amp; Interactions of Early Agricultural, Pastoral and Urban Societies</vt:lpstr>
      <vt:lpstr>Key Concept 1.3 Development &amp; Interactions of Early Agricultural, Pastoral and Urban Societies</vt:lpstr>
      <vt:lpstr>Major Themes for Period 1</vt:lpstr>
      <vt:lpstr>Period 1Review Questions</vt:lpstr>
      <vt:lpstr>Period 1Review Questions</vt:lpstr>
      <vt:lpstr>Period 1Review Questions</vt:lpstr>
      <vt:lpstr>Period 1Review Questions</vt:lpstr>
      <vt:lpstr>Period 1 Essay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WORLD HISTORY  Period 1: c. 8000 – 600 BCE</dc:title>
  <dc:creator>Amber Rehm</dc:creator>
  <cp:lastModifiedBy>user</cp:lastModifiedBy>
  <cp:revision>17</cp:revision>
  <dcterms:created xsi:type="dcterms:W3CDTF">2014-05-06T00:41:49Z</dcterms:created>
  <dcterms:modified xsi:type="dcterms:W3CDTF">2015-07-07T15:11:51Z</dcterms:modified>
</cp:coreProperties>
</file>