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12/13/2018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12/13/2018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12/13/2018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12/13/2018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A9D4-4B6A-4FCA-82DC-4AE4191C27A6}"/>
              </a:ext>
            </a:extLst>
          </p:cNvPr>
          <p:cNvSpPr>
            <a:spLocks noGrp="1"/>
          </p:cNvSpPr>
          <p:nvPr>
            <p:ph type="ctrTitle"/>
          </p:nvPr>
        </p:nvSpPr>
        <p:spPr/>
        <p:txBody>
          <a:bodyPr/>
          <a:lstStyle/>
          <a:p>
            <a:r>
              <a:rPr lang="en-US" dirty="0"/>
              <a:t>New Deal Programs</a:t>
            </a:r>
          </a:p>
        </p:txBody>
      </p:sp>
      <p:sp>
        <p:nvSpPr>
          <p:cNvPr id="3" name="Subtitle 2">
            <a:extLst>
              <a:ext uri="{FF2B5EF4-FFF2-40B4-BE49-F238E27FC236}">
                <a16:creationId xmlns:a16="http://schemas.microsoft.com/office/drawing/2014/main" id="{9CBECC7E-DBE6-4A33-AC60-5EA90B840C7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622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0370-845E-442E-8C14-82875749DC20}"/>
              </a:ext>
            </a:extLst>
          </p:cNvPr>
          <p:cNvSpPr>
            <a:spLocks noGrp="1"/>
          </p:cNvSpPr>
          <p:nvPr>
            <p:ph type="title"/>
          </p:nvPr>
        </p:nvSpPr>
        <p:spPr>
          <a:xfrm>
            <a:off x="769620" y="267286"/>
            <a:ext cx="4486656" cy="1141497"/>
          </a:xfrm>
        </p:spPr>
        <p:txBody>
          <a:bodyPr>
            <a:normAutofit/>
          </a:bodyPr>
          <a:lstStyle/>
          <a:p>
            <a:r>
              <a:rPr lang="en-US" b="1" dirty="0"/>
              <a:t>Tennessee Valley Authority (1933) TVA</a:t>
            </a:r>
            <a:endParaRPr lang="en-US" dirty="0"/>
          </a:p>
        </p:txBody>
      </p:sp>
      <p:sp>
        <p:nvSpPr>
          <p:cNvPr id="4" name="Text Placeholder 3">
            <a:extLst>
              <a:ext uri="{FF2B5EF4-FFF2-40B4-BE49-F238E27FC236}">
                <a16:creationId xmlns:a16="http://schemas.microsoft.com/office/drawing/2014/main" id="{AFDFD9FB-B59E-439D-B953-DEFA57A8ED92}"/>
              </a:ext>
            </a:extLst>
          </p:cNvPr>
          <p:cNvSpPr>
            <a:spLocks noGrp="1"/>
          </p:cNvSpPr>
          <p:nvPr>
            <p:ph type="body" sz="half" idx="2"/>
          </p:nvPr>
        </p:nvSpPr>
        <p:spPr>
          <a:xfrm>
            <a:off x="769619" y="1924429"/>
            <a:ext cx="4486655" cy="4483479"/>
          </a:xfrm>
        </p:spPr>
        <p:txBody>
          <a:bodyPr>
            <a:normAutofit fontScale="92500" lnSpcReduction="20000"/>
          </a:bodyPr>
          <a:lstStyle/>
          <a:p>
            <a:pPr algn="l"/>
            <a:r>
              <a:rPr lang="en-US" sz="2400" b="1" dirty="0">
                <a:solidFill>
                  <a:schemeClr val="tx1"/>
                </a:solidFill>
              </a:rPr>
              <a:t>The Tennessee Valley Authority was established in 1933 as one of FDR’s Deal programs. Its goal was to provide jobs and electricity to the rural Tennessee River Valley, an area that spans seven states in the South. The TVA was given authority to purchase land along the Tennessee River to build dams, reservoirs, and power plants. The TVA Act encouraged economic development and provided jobs by bringing electricity to rural areas for the first time.</a:t>
            </a:r>
            <a:endParaRPr lang="en-US" sz="2400" dirty="0">
              <a:solidFill>
                <a:schemeClr val="tx1"/>
              </a:solidFill>
            </a:endParaRPr>
          </a:p>
        </p:txBody>
      </p:sp>
      <p:pic>
        <p:nvPicPr>
          <p:cNvPr id="5" name="Content Placeholder 4" descr="Image result for tennessee valley authority">
            <a:extLst>
              <a:ext uri="{FF2B5EF4-FFF2-40B4-BE49-F238E27FC236}">
                <a16:creationId xmlns:a16="http://schemas.microsoft.com/office/drawing/2014/main" id="{6F076148-3976-4F3C-9565-E75D464E89D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2750" y="2588383"/>
            <a:ext cx="4762500" cy="3819525"/>
          </a:xfrm>
          <a:prstGeom prst="rect">
            <a:avLst/>
          </a:prstGeom>
          <a:noFill/>
          <a:ln>
            <a:noFill/>
          </a:ln>
        </p:spPr>
      </p:pic>
      <p:pic>
        <p:nvPicPr>
          <p:cNvPr id="6" name="Picture 5" descr="Image result for tennessee valley authority">
            <a:extLst>
              <a:ext uri="{FF2B5EF4-FFF2-40B4-BE49-F238E27FC236}">
                <a16:creationId xmlns:a16="http://schemas.microsoft.com/office/drawing/2014/main" id="{3AFA1813-928E-44B5-B5C3-6AC92D78B1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92342" y="267286"/>
            <a:ext cx="2303315" cy="2118359"/>
          </a:xfrm>
          <a:prstGeom prst="rect">
            <a:avLst/>
          </a:prstGeom>
          <a:noFill/>
          <a:ln>
            <a:noFill/>
          </a:ln>
        </p:spPr>
      </p:pic>
    </p:spTree>
    <p:extLst>
      <p:ext uri="{BB962C8B-B14F-4D97-AF65-F5344CB8AC3E}">
        <p14:creationId xmlns:p14="http://schemas.microsoft.com/office/powerpoint/2010/main" val="100227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1A7C1C-F3F4-4456-B7B2-03F0C9169413}"/>
              </a:ext>
            </a:extLst>
          </p:cNvPr>
          <p:cNvPicPr>
            <a:picLocks noChangeAspect="1"/>
          </p:cNvPicPr>
          <p:nvPr/>
        </p:nvPicPr>
        <p:blipFill>
          <a:blip r:embed="rId2"/>
          <a:stretch>
            <a:fillRect/>
          </a:stretch>
        </p:blipFill>
        <p:spPr>
          <a:xfrm>
            <a:off x="1127928" y="1378635"/>
            <a:ext cx="10257875" cy="3446584"/>
          </a:xfrm>
          <a:prstGeom prst="rect">
            <a:avLst/>
          </a:prstGeom>
        </p:spPr>
      </p:pic>
    </p:spTree>
    <p:extLst>
      <p:ext uri="{BB962C8B-B14F-4D97-AF65-F5344CB8AC3E}">
        <p14:creationId xmlns:p14="http://schemas.microsoft.com/office/powerpoint/2010/main" val="5981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6886D9-935E-4CBD-BED4-B2E44BC61EAA}"/>
              </a:ext>
            </a:extLst>
          </p:cNvPr>
          <p:cNvPicPr>
            <a:picLocks noGrp="1"/>
          </p:cNvPicPr>
          <p:nvPr>
            <p:ph idx="1"/>
          </p:nvPr>
        </p:nvPicPr>
        <p:blipFill rotWithShape="1">
          <a:blip r:embed="rId2"/>
          <a:srcRect t="11087" r="3" b="15810"/>
          <a:stretch/>
        </p:blipFill>
        <p:spPr>
          <a:xfrm>
            <a:off x="20" y="3429001"/>
            <a:ext cx="5315041" cy="3429000"/>
          </a:xfrm>
          <a:prstGeom prst="rect">
            <a:avLst/>
          </a:prstGeom>
        </p:spPr>
      </p:pic>
      <p:sp>
        <p:nvSpPr>
          <p:cNvPr id="17" name="Rectangle 10">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810F0-2881-4F28-B990-2C6F5CD2F33A}"/>
              </a:ext>
            </a:extLst>
          </p:cNvPr>
          <p:cNvSpPr>
            <a:spLocks noGrp="1"/>
          </p:cNvSpPr>
          <p:nvPr>
            <p:ph type="title"/>
          </p:nvPr>
        </p:nvSpPr>
        <p:spPr>
          <a:xfrm>
            <a:off x="6096000" y="428634"/>
            <a:ext cx="5291327" cy="1188720"/>
          </a:xfrm>
          <a:solidFill>
            <a:srgbClr val="FFFFFF"/>
          </a:solidFill>
          <a:ln>
            <a:solidFill>
              <a:srgbClr val="404040"/>
            </a:solidFill>
          </a:ln>
        </p:spPr>
        <p:txBody>
          <a:bodyPr vert="horz" lIns="182880" tIns="182880" rIns="182880" bIns="182880" rtlCol="0" anchor="ctr">
            <a:normAutofit/>
          </a:bodyPr>
          <a:lstStyle/>
          <a:p>
            <a:r>
              <a:rPr lang="en-US" sz="2800" b="1"/>
              <a:t>Civilian Conservation Corps</a:t>
            </a:r>
            <a:endParaRPr lang="en-US" sz="2800"/>
          </a:p>
        </p:txBody>
      </p:sp>
      <p:pic>
        <p:nvPicPr>
          <p:cNvPr id="6" name="Picture 5">
            <a:extLst>
              <a:ext uri="{FF2B5EF4-FFF2-40B4-BE49-F238E27FC236}">
                <a16:creationId xmlns:a16="http://schemas.microsoft.com/office/drawing/2014/main" id="{60D1CB5F-E8D2-4237-976C-A54CC622179A}"/>
              </a:ext>
            </a:extLst>
          </p:cNvPr>
          <p:cNvPicPr/>
          <p:nvPr/>
        </p:nvPicPr>
        <p:blipFill rotWithShape="1">
          <a:blip r:embed="rId3"/>
          <a:srcRect t="20180" r="3" b="2789"/>
          <a:stretch/>
        </p:blipFill>
        <p:spPr>
          <a:xfrm>
            <a:off x="20" y="-2"/>
            <a:ext cx="5315041" cy="3429002"/>
          </a:xfrm>
          <a:prstGeom prst="rect">
            <a:avLst/>
          </a:prstGeom>
        </p:spPr>
      </p:pic>
      <p:sp>
        <p:nvSpPr>
          <p:cNvPr id="4" name="Text Placeholder 3">
            <a:extLst>
              <a:ext uri="{FF2B5EF4-FFF2-40B4-BE49-F238E27FC236}">
                <a16:creationId xmlns:a16="http://schemas.microsoft.com/office/drawing/2014/main" id="{BEA2096D-6863-4DE7-8DDE-2DBD93921D6D}"/>
              </a:ext>
            </a:extLst>
          </p:cNvPr>
          <p:cNvSpPr>
            <a:spLocks noGrp="1"/>
          </p:cNvSpPr>
          <p:nvPr>
            <p:ph type="body" sz="half" idx="2"/>
          </p:nvPr>
        </p:nvSpPr>
        <p:spPr>
          <a:xfrm>
            <a:off x="6119732" y="1948070"/>
            <a:ext cx="5285791" cy="4593407"/>
          </a:xfrm>
        </p:spPr>
        <p:txBody>
          <a:bodyPr vert="horz" lIns="91440" tIns="45720" rIns="91440" bIns="45720" rtlCol="0">
            <a:normAutofit/>
          </a:bodyPr>
          <a:lstStyle/>
          <a:p>
            <a:pPr algn="l"/>
            <a:r>
              <a:rPr lang="en-US" sz="2400" b="1" dirty="0">
                <a:solidFill>
                  <a:schemeClr val="tx1"/>
                </a:solidFill>
              </a:rPr>
              <a:t>The environmental program put 2.5 million unmarried men to work maintaining and restoring forests, beaches, and parks. Workers earned only $1 a day bur received free board and job training. From 1934 to 1937, this program funded similar programs for 8.500 women. The CCC taught the men and women of America how to live independently, thus increasing their self-esteem. </a:t>
            </a:r>
            <a:endParaRPr lang="en-US" sz="2400" dirty="0">
              <a:solidFill>
                <a:schemeClr val="tx1"/>
              </a:solidFill>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83355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BE2300-3238-413E-A62C-9E493471026C}"/>
              </a:ext>
            </a:extLst>
          </p:cNvPr>
          <p:cNvPicPr>
            <a:picLocks noGrp="1"/>
          </p:cNvPicPr>
          <p:nvPr>
            <p:ph idx="1"/>
          </p:nvPr>
        </p:nvPicPr>
        <p:blipFill rotWithShape="1">
          <a:blip r:embed="rId2"/>
          <a:srcRect r="-2" b="50806"/>
          <a:stretch/>
        </p:blipFill>
        <p:spPr>
          <a:xfrm>
            <a:off x="20" y="3429001"/>
            <a:ext cx="5315041" cy="3429000"/>
          </a:xfrm>
          <a:prstGeom prst="rect">
            <a:avLst/>
          </a:prstGeom>
        </p:spPr>
      </p:pic>
      <p:sp>
        <p:nvSpPr>
          <p:cNvPr id="11" name="Rectangle 10">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65439-D146-4EC3-A10A-2B341F86C73D}"/>
              </a:ext>
            </a:extLst>
          </p:cNvPr>
          <p:cNvSpPr>
            <a:spLocks noGrp="1"/>
          </p:cNvSpPr>
          <p:nvPr>
            <p:ph type="title"/>
          </p:nvPr>
        </p:nvSpPr>
        <p:spPr>
          <a:xfrm>
            <a:off x="6119732" y="451238"/>
            <a:ext cx="5291327" cy="1188720"/>
          </a:xfrm>
          <a:solidFill>
            <a:srgbClr val="FFFFFF"/>
          </a:solidFill>
          <a:ln>
            <a:solidFill>
              <a:srgbClr val="404040"/>
            </a:solidFill>
          </a:ln>
        </p:spPr>
        <p:txBody>
          <a:bodyPr vert="horz" lIns="182880" tIns="182880" rIns="182880" bIns="182880" rtlCol="0" anchor="ctr">
            <a:normAutofit fontScale="90000"/>
          </a:bodyPr>
          <a:lstStyle/>
          <a:p>
            <a:r>
              <a:rPr lang="en-US" sz="2400" b="1" dirty="0"/>
              <a:t>Works Progress Administration (WPA) 1933</a:t>
            </a:r>
            <a:endParaRPr lang="en-US" sz="2400" dirty="0"/>
          </a:p>
        </p:txBody>
      </p:sp>
      <p:pic>
        <p:nvPicPr>
          <p:cNvPr id="6" name="Picture 5">
            <a:extLst>
              <a:ext uri="{FF2B5EF4-FFF2-40B4-BE49-F238E27FC236}">
                <a16:creationId xmlns:a16="http://schemas.microsoft.com/office/drawing/2014/main" id="{F6C1DCF7-AC15-4E0B-A296-0485528ACD27}"/>
              </a:ext>
            </a:extLst>
          </p:cNvPr>
          <p:cNvPicPr/>
          <p:nvPr/>
        </p:nvPicPr>
        <p:blipFill rotWithShape="1">
          <a:blip r:embed="rId3"/>
          <a:srcRect t="18076" r="3" b="3"/>
          <a:stretch/>
        </p:blipFill>
        <p:spPr>
          <a:xfrm>
            <a:off x="20" y="-2"/>
            <a:ext cx="5315041" cy="3429002"/>
          </a:xfrm>
          <a:prstGeom prst="rect">
            <a:avLst/>
          </a:prstGeom>
        </p:spPr>
      </p:pic>
      <p:sp>
        <p:nvSpPr>
          <p:cNvPr id="4" name="Text Placeholder 3">
            <a:extLst>
              <a:ext uri="{FF2B5EF4-FFF2-40B4-BE49-F238E27FC236}">
                <a16:creationId xmlns:a16="http://schemas.microsoft.com/office/drawing/2014/main" id="{7C1983C5-16A4-4F1F-9477-835B49498DD0}"/>
              </a:ext>
            </a:extLst>
          </p:cNvPr>
          <p:cNvSpPr>
            <a:spLocks noGrp="1"/>
          </p:cNvSpPr>
          <p:nvPr>
            <p:ph type="body" sz="half" idx="2"/>
          </p:nvPr>
        </p:nvSpPr>
        <p:spPr>
          <a:xfrm>
            <a:off x="6119732" y="2091198"/>
            <a:ext cx="5285791" cy="4315563"/>
          </a:xfrm>
        </p:spPr>
        <p:txBody>
          <a:bodyPr vert="horz" lIns="91440" tIns="45720" rIns="91440" bIns="45720" rtlCol="0">
            <a:normAutofit fontScale="85000" lnSpcReduction="20000"/>
          </a:bodyPr>
          <a:lstStyle/>
          <a:p>
            <a:pPr algn="l"/>
            <a:r>
              <a:rPr lang="en-US" sz="2600" b="1" dirty="0">
                <a:solidFill>
                  <a:schemeClr val="tx1"/>
                </a:solidFill>
              </a:rPr>
              <a:t>This agency provided work for 8 million Americans and attempted to decrease unemployment. The WPA constructed or repaired schools, hospitals, airfields, etc. WPA had employed more than 8,500,000 different persons on 1,410,000 individual projects, and had spent about $1.1 billion. During its 8 year history, the WPA built 651,087 miles of highways, roads, and streets; and constructed, repaired, or improved 124,031 bridges, 124,110 public buildings, 8,192 parks, and 853 airport landing fields. </a:t>
            </a:r>
            <a:endParaRPr lang="en-US" sz="2600" dirty="0">
              <a:solidFill>
                <a:schemeClr val="tx1"/>
              </a:solidFill>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255120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B384D9-B9F3-4C8F-BAEB-71814BD1203F}"/>
              </a:ext>
            </a:extLst>
          </p:cNvPr>
          <p:cNvPicPr>
            <a:picLocks noGrp="1"/>
          </p:cNvPicPr>
          <p:nvPr>
            <p:ph idx="1"/>
          </p:nvPr>
        </p:nvPicPr>
        <p:blipFill rotWithShape="1">
          <a:blip r:embed="rId2"/>
          <a:srcRect t="21588" r="2" b="17769"/>
          <a:stretch/>
        </p:blipFill>
        <p:spPr>
          <a:xfrm>
            <a:off x="538615" y="3377509"/>
            <a:ext cx="4237831" cy="2734043"/>
          </a:xfrm>
          <a:prstGeom prst="rect">
            <a:avLst/>
          </a:prstGeom>
        </p:spPr>
      </p:pic>
      <p:sp>
        <p:nvSpPr>
          <p:cNvPr id="16" name="Rectangle 15">
            <a:extLst>
              <a:ext uri="{FF2B5EF4-FFF2-40B4-BE49-F238E27FC236}">
                <a16:creationId xmlns:a16="http://schemas.microsoft.com/office/drawing/2014/main" id="{DCD3F51F-E0F2-41F0-9EAD-111C87DFF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C3BFA-4335-4424-A97E-EE192E798247}"/>
              </a:ext>
            </a:extLst>
          </p:cNvPr>
          <p:cNvSpPr>
            <a:spLocks noGrp="1"/>
          </p:cNvSpPr>
          <p:nvPr>
            <p:ph type="title"/>
          </p:nvPr>
        </p:nvSpPr>
        <p:spPr>
          <a:xfrm>
            <a:off x="6119732" y="362390"/>
            <a:ext cx="5291327" cy="1188720"/>
          </a:xfrm>
          <a:solidFill>
            <a:srgbClr val="FFFFFF"/>
          </a:solidFill>
          <a:ln>
            <a:solidFill>
              <a:srgbClr val="404040"/>
            </a:solidFill>
          </a:ln>
        </p:spPr>
        <p:txBody>
          <a:bodyPr vert="horz" lIns="182880" tIns="182880" rIns="182880" bIns="182880" rtlCol="0" anchor="ctr">
            <a:normAutofit/>
          </a:bodyPr>
          <a:lstStyle/>
          <a:p>
            <a:r>
              <a:rPr lang="en-US" b="1" dirty="0"/>
              <a:t>Agriculture Adjustment Administration (AAA) 1933</a:t>
            </a:r>
            <a:endParaRPr lang="en-US" dirty="0"/>
          </a:p>
        </p:txBody>
      </p:sp>
      <p:pic>
        <p:nvPicPr>
          <p:cNvPr id="6" name="Picture 5">
            <a:extLst>
              <a:ext uri="{FF2B5EF4-FFF2-40B4-BE49-F238E27FC236}">
                <a16:creationId xmlns:a16="http://schemas.microsoft.com/office/drawing/2014/main" id="{B9FE9972-43E9-4165-AE22-7F5E604A3DE4}"/>
              </a:ext>
            </a:extLst>
          </p:cNvPr>
          <p:cNvPicPr/>
          <p:nvPr/>
        </p:nvPicPr>
        <p:blipFill rotWithShape="1">
          <a:blip r:embed="rId3"/>
          <a:srcRect t="9295" r="3" b="4399"/>
          <a:stretch/>
        </p:blipFill>
        <p:spPr>
          <a:xfrm>
            <a:off x="538632" y="321733"/>
            <a:ext cx="4237796" cy="2734043"/>
          </a:xfrm>
          <a:prstGeom prst="rect">
            <a:avLst/>
          </a:prstGeom>
        </p:spPr>
      </p:pic>
      <p:sp>
        <p:nvSpPr>
          <p:cNvPr id="4" name="Text Placeholder 3">
            <a:extLst>
              <a:ext uri="{FF2B5EF4-FFF2-40B4-BE49-F238E27FC236}">
                <a16:creationId xmlns:a16="http://schemas.microsoft.com/office/drawing/2014/main" id="{CFA39829-5A92-4533-A45D-16C14B911BF1}"/>
              </a:ext>
            </a:extLst>
          </p:cNvPr>
          <p:cNvSpPr>
            <a:spLocks noGrp="1"/>
          </p:cNvSpPr>
          <p:nvPr>
            <p:ph type="body" sz="half" idx="2"/>
          </p:nvPr>
        </p:nvSpPr>
        <p:spPr>
          <a:xfrm>
            <a:off x="6119732" y="1913502"/>
            <a:ext cx="5285791" cy="4198049"/>
          </a:xfrm>
        </p:spPr>
        <p:txBody>
          <a:bodyPr vert="horz" lIns="91440" tIns="45720" rIns="91440" bIns="45720" rtlCol="0">
            <a:normAutofit fontScale="55000" lnSpcReduction="20000"/>
          </a:bodyPr>
          <a:lstStyle/>
          <a:p>
            <a:pPr algn="l"/>
            <a:r>
              <a:rPr lang="en-US" sz="4500" b="1" dirty="0">
                <a:solidFill>
                  <a:schemeClr val="tx1"/>
                </a:solidFill>
              </a:rPr>
              <a:t>The AAA tried to raise farm prices. It used proceeds from a new tax to pay farmers not to raise specific crops and animals. Lower production would, in turn, increase prices. Farmers killed off certain animals and crops as they were told by the AAA. Many could not believe that the federal government was condoning such an action when many Americans were starving. This was declared unconstitutional later on. </a:t>
            </a:r>
            <a:endParaRPr lang="en-US" sz="4500" dirty="0">
              <a:solidFill>
                <a:schemeClr val="tx1"/>
              </a:solidFill>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87610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3C1833-5ACE-4C0B-B35B-F29EEEA4B3A1}"/>
              </a:ext>
            </a:extLst>
          </p:cNvPr>
          <p:cNvPicPr>
            <a:picLocks noGrp="1"/>
          </p:cNvPicPr>
          <p:nvPr>
            <p:ph idx="1"/>
          </p:nvPr>
        </p:nvPicPr>
        <p:blipFill>
          <a:blip r:embed="rId2"/>
          <a:stretch>
            <a:fillRect/>
          </a:stretch>
        </p:blipFill>
        <p:spPr>
          <a:xfrm>
            <a:off x="1396453" y="3377509"/>
            <a:ext cx="2522154" cy="2734043"/>
          </a:xfrm>
          <a:prstGeom prst="rect">
            <a:avLst/>
          </a:prstGeom>
        </p:spPr>
      </p:pic>
      <p:sp>
        <p:nvSpPr>
          <p:cNvPr id="11" name="Rectangle 10">
            <a:extLst>
              <a:ext uri="{FF2B5EF4-FFF2-40B4-BE49-F238E27FC236}">
                <a16:creationId xmlns:a16="http://schemas.microsoft.com/office/drawing/2014/main" id="{DCD3F51F-E0F2-41F0-9EAD-111C87DFF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E2070-A94A-4974-ACD9-A05B465866A4}"/>
              </a:ext>
            </a:extLst>
          </p:cNvPr>
          <p:cNvSpPr>
            <a:spLocks noGrp="1"/>
          </p:cNvSpPr>
          <p:nvPr>
            <p:ph type="title"/>
          </p:nvPr>
        </p:nvSpPr>
        <p:spPr>
          <a:xfrm>
            <a:off x="5321391" y="321736"/>
            <a:ext cx="5291327" cy="1188720"/>
          </a:xfrm>
          <a:solidFill>
            <a:srgbClr val="FFFFFF"/>
          </a:solidFill>
          <a:ln>
            <a:solidFill>
              <a:srgbClr val="404040"/>
            </a:solidFill>
          </a:ln>
        </p:spPr>
        <p:txBody>
          <a:bodyPr vert="horz" lIns="182880" tIns="182880" rIns="182880" bIns="182880" rtlCol="0" anchor="ctr">
            <a:normAutofit/>
          </a:bodyPr>
          <a:lstStyle/>
          <a:p>
            <a:r>
              <a:rPr lang="en-US" sz="2400" b="1" dirty="0"/>
              <a:t>National Industrial Recovery Act (NIRA) 1933</a:t>
            </a:r>
            <a:endParaRPr lang="en-US" sz="2400" dirty="0"/>
          </a:p>
        </p:txBody>
      </p:sp>
      <p:pic>
        <p:nvPicPr>
          <p:cNvPr id="6" name="Picture 5">
            <a:extLst>
              <a:ext uri="{FF2B5EF4-FFF2-40B4-BE49-F238E27FC236}">
                <a16:creationId xmlns:a16="http://schemas.microsoft.com/office/drawing/2014/main" id="{BFACEED6-3355-4FE9-8580-FECC3CD8DDAB}"/>
              </a:ext>
            </a:extLst>
          </p:cNvPr>
          <p:cNvPicPr/>
          <p:nvPr/>
        </p:nvPicPr>
        <p:blipFill>
          <a:blip r:embed="rId3"/>
          <a:stretch>
            <a:fillRect/>
          </a:stretch>
        </p:blipFill>
        <p:spPr>
          <a:xfrm>
            <a:off x="1207110" y="321733"/>
            <a:ext cx="2900841" cy="2734043"/>
          </a:xfrm>
          <a:prstGeom prst="rect">
            <a:avLst/>
          </a:prstGeom>
        </p:spPr>
      </p:pic>
      <p:sp>
        <p:nvSpPr>
          <p:cNvPr id="4" name="Text Placeholder 3">
            <a:extLst>
              <a:ext uri="{FF2B5EF4-FFF2-40B4-BE49-F238E27FC236}">
                <a16:creationId xmlns:a16="http://schemas.microsoft.com/office/drawing/2014/main" id="{5D4A84F0-7478-463A-90F8-4C63AEA678DA}"/>
              </a:ext>
            </a:extLst>
          </p:cNvPr>
          <p:cNvSpPr>
            <a:spLocks noGrp="1"/>
          </p:cNvSpPr>
          <p:nvPr>
            <p:ph type="body" sz="half" idx="2"/>
          </p:nvPr>
        </p:nvSpPr>
        <p:spPr>
          <a:xfrm>
            <a:off x="4528586" y="1832189"/>
            <a:ext cx="6876938" cy="4704078"/>
          </a:xfrm>
        </p:spPr>
        <p:txBody>
          <a:bodyPr vert="horz" lIns="91440" tIns="45720" rIns="91440" bIns="45720" rtlCol="0">
            <a:normAutofit fontScale="92500" lnSpcReduction="20000"/>
          </a:bodyPr>
          <a:lstStyle/>
          <a:p>
            <a:pPr algn="l">
              <a:lnSpc>
                <a:spcPct val="90000"/>
              </a:lnSpc>
            </a:pPr>
            <a:r>
              <a:rPr lang="en-US" sz="2600" b="1" dirty="0">
                <a:solidFill>
                  <a:schemeClr val="tx1"/>
                </a:solidFill>
              </a:rPr>
              <a:t>The decline in the industrial prices in the 1930s caused business failures and unemployment. The NIRA was formed in order to boost the declining prices, helping businesses and workers. The NIRA also allowed trade associations in many industries to write codes regulating wages, working conditions, production, and prices. It also set a minimum wage. The codes stopped the tailspin of prices for a short time, but soon, when higher wages went into effect, prices rose too. Thus, consumers stopped buying. The continuous cycle of overproduction and under consumption put businesses back into a slump. Some businesses felt that the codes were too complicated and the NRA was too rigid. It was declared unconstitutional later on.</a:t>
            </a:r>
            <a:endParaRPr lang="en-US" sz="2600" dirty="0">
              <a:solidFill>
                <a:schemeClr val="tx1"/>
              </a:solidFill>
            </a:endParaRPr>
          </a:p>
          <a:p>
            <a:pPr indent="-228600" algn="l">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423695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711A-EDC9-4A6A-8760-BC8D3DFC5C51}"/>
              </a:ext>
            </a:extLst>
          </p:cNvPr>
          <p:cNvSpPr>
            <a:spLocks noGrp="1"/>
          </p:cNvSpPr>
          <p:nvPr>
            <p:ph type="title"/>
          </p:nvPr>
        </p:nvSpPr>
        <p:spPr>
          <a:xfrm>
            <a:off x="6096000" y="463305"/>
            <a:ext cx="6092952" cy="1188720"/>
          </a:xfrm>
        </p:spPr>
        <p:txBody>
          <a:bodyPr vert="horz" lIns="182880" tIns="182880" rIns="182880" bIns="182880" rtlCol="0" anchor="ctr">
            <a:normAutofit/>
          </a:bodyPr>
          <a:lstStyle/>
          <a:p>
            <a:r>
              <a:rPr lang="en-US" sz="2800" b="1" dirty="0"/>
              <a:t>Federal Deposit Insurance Corporation</a:t>
            </a:r>
            <a:endParaRPr lang="en-US" sz="2800" dirty="0"/>
          </a:p>
        </p:txBody>
      </p:sp>
      <p:sp>
        <p:nvSpPr>
          <p:cNvPr id="4" name="Text Placeholder 3">
            <a:extLst>
              <a:ext uri="{FF2B5EF4-FFF2-40B4-BE49-F238E27FC236}">
                <a16:creationId xmlns:a16="http://schemas.microsoft.com/office/drawing/2014/main" id="{287E9B21-225B-406B-9EF8-E56DC64814A6}"/>
              </a:ext>
            </a:extLst>
          </p:cNvPr>
          <p:cNvSpPr>
            <a:spLocks noGrp="1"/>
          </p:cNvSpPr>
          <p:nvPr>
            <p:ph type="body" sz="half" idx="2"/>
          </p:nvPr>
        </p:nvSpPr>
        <p:spPr>
          <a:xfrm>
            <a:off x="437322" y="463305"/>
            <a:ext cx="5303520" cy="5844729"/>
          </a:xfrm>
        </p:spPr>
        <p:txBody>
          <a:bodyPr vert="horz" lIns="91440" tIns="45720" rIns="91440" bIns="45720" rtlCol="0">
            <a:normAutofit lnSpcReduction="10000"/>
          </a:bodyPr>
          <a:lstStyle/>
          <a:p>
            <a:pPr algn="l"/>
            <a:r>
              <a:rPr lang="en-US" sz="2800" b="1" dirty="0">
                <a:solidFill>
                  <a:schemeClr val="tx1"/>
                </a:solidFill>
              </a:rPr>
              <a:t>The Federal Deposit Insurance Corporation (FDIC) was formed by Congress to insure deposits up to $2500. Insured institutions are required to place signs at their place of business stating that "deposits are backed by the full faith and credit of the United States Government." Since the start of FDIC insurance on January 1, 1934, no depositor has lost a single cent of insured funds as a result of a failure.</a:t>
            </a:r>
            <a:endParaRPr lang="en-US" sz="2800" dirty="0">
              <a:solidFill>
                <a:schemeClr val="tx1"/>
              </a:solidFill>
            </a:endParaRPr>
          </a:p>
        </p:txBody>
      </p:sp>
      <p:pic>
        <p:nvPicPr>
          <p:cNvPr id="5" name="Content Placeholder 4">
            <a:extLst>
              <a:ext uri="{FF2B5EF4-FFF2-40B4-BE49-F238E27FC236}">
                <a16:creationId xmlns:a16="http://schemas.microsoft.com/office/drawing/2014/main" id="{632CEB49-7D59-4624-A775-19F27B19DD08}"/>
              </a:ext>
            </a:extLst>
          </p:cNvPr>
          <p:cNvPicPr>
            <a:picLocks noGrp="1"/>
          </p:cNvPicPr>
          <p:nvPr>
            <p:ph idx="1"/>
          </p:nvPr>
        </p:nvPicPr>
        <p:blipFill>
          <a:blip r:embed="rId2"/>
          <a:stretch>
            <a:fillRect/>
          </a:stretch>
        </p:blipFill>
        <p:spPr>
          <a:xfrm>
            <a:off x="7806017" y="1952461"/>
            <a:ext cx="2820953" cy="2799795"/>
          </a:xfrm>
          <a:prstGeom prst="rect">
            <a:avLst/>
          </a:prstGeom>
          <a:ln w="31750" cap="sq">
            <a:solidFill>
              <a:srgbClr val="FFFFFF"/>
            </a:solidFill>
            <a:miter lim="800000"/>
          </a:ln>
        </p:spPr>
      </p:pic>
      <p:pic>
        <p:nvPicPr>
          <p:cNvPr id="6" name="Picture 5">
            <a:extLst>
              <a:ext uri="{FF2B5EF4-FFF2-40B4-BE49-F238E27FC236}">
                <a16:creationId xmlns:a16="http://schemas.microsoft.com/office/drawing/2014/main" id="{5DC27C6B-472F-4070-9362-2F3245AF9EAE}"/>
              </a:ext>
            </a:extLst>
          </p:cNvPr>
          <p:cNvPicPr/>
          <p:nvPr/>
        </p:nvPicPr>
        <p:blipFill>
          <a:blip r:embed="rId3"/>
          <a:stretch>
            <a:fillRect/>
          </a:stretch>
        </p:blipFill>
        <p:spPr>
          <a:xfrm>
            <a:off x="6564733" y="4842755"/>
            <a:ext cx="5303520" cy="1794543"/>
          </a:xfrm>
          <a:prstGeom prst="rect">
            <a:avLst/>
          </a:prstGeom>
          <a:ln w="31750" cap="sq">
            <a:solidFill>
              <a:srgbClr val="FFFFFF"/>
            </a:solidFill>
            <a:miter lim="800000"/>
          </a:ln>
        </p:spPr>
      </p:pic>
    </p:spTree>
    <p:extLst>
      <p:ext uri="{BB962C8B-B14F-4D97-AF65-F5344CB8AC3E}">
        <p14:creationId xmlns:p14="http://schemas.microsoft.com/office/powerpoint/2010/main" val="187951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246686-79A3-4419-9C18-22AA409E9EF3}"/>
              </a:ext>
            </a:extLst>
          </p:cNvPr>
          <p:cNvPicPr>
            <a:picLocks noGrp="1"/>
          </p:cNvPicPr>
          <p:nvPr>
            <p:ph idx="1"/>
          </p:nvPr>
        </p:nvPicPr>
        <p:blipFill rotWithShape="1">
          <a:blip r:embed="rId2"/>
          <a:srcRect l="3898" r="3" b="3"/>
          <a:stretch/>
        </p:blipFill>
        <p:spPr>
          <a:xfrm>
            <a:off x="20" y="3429001"/>
            <a:ext cx="5315041" cy="3429000"/>
          </a:xfrm>
          <a:prstGeom prst="rect">
            <a:avLst/>
          </a:prstGeom>
        </p:spPr>
      </p:pic>
      <p:sp>
        <p:nvSpPr>
          <p:cNvPr id="11" name="Rectangle 10">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0456A-5083-4B3D-8E11-FA3278763A80}"/>
              </a:ext>
            </a:extLst>
          </p:cNvPr>
          <p:cNvSpPr>
            <a:spLocks noGrp="1"/>
          </p:cNvSpPr>
          <p:nvPr>
            <p:ph type="title"/>
          </p:nvPr>
        </p:nvSpPr>
        <p:spPr>
          <a:xfrm>
            <a:off x="6096000" y="362390"/>
            <a:ext cx="5291327" cy="1188720"/>
          </a:xfrm>
          <a:solidFill>
            <a:srgbClr val="FFFFFF"/>
          </a:solidFill>
          <a:ln>
            <a:solidFill>
              <a:srgbClr val="404040"/>
            </a:solidFill>
          </a:ln>
        </p:spPr>
        <p:txBody>
          <a:bodyPr vert="horz" lIns="182880" tIns="182880" rIns="182880" bIns="182880" rtlCol="0" anchor="ctr">
            <a:normAutofit/>
          </a:bodyPr>
          <a:lstStyle/>
          <a:p>
            <a:r>
              <a:rPr lang="en-US" sz="2800" b="1"/>
              <a:t>Social Security Act</a:t>
            </a:r>
            <a:endParaRPr lang="en-US" sz="2800"/>
          </a:p>
        </p:txBody>
      </p:sp>
      <p:pic>
        <p:nvPicPr>
          <p:cNvPr id="6" name="Picture 5">
            <a:extLst>
              <a:ext uri="{FF2B5EF4-FFF2-40B4-BE49-F238E27FC236}">
                <a16:creationId xmlns:a16="http://schemas.microsoft.com/office/drawing/2014/main" id="{E5981E16-C647-4980-8C2E-68DD39E916D4}"/>
              </a:ext>
            </a:extLst>
          </p:cNvPr>
          <p:cNvPicPr/>
          <p:nvPr/>
        </p:nvPicPr>
        <p:blipFill rotWithShape="1">
          <a:blip r:embed="rId3"/>
          <a:srcRect r="3" b="3351"/>
          <a:stretch/>
        </p:blipFill>
        <p:spPr>
          <a:xfrm>
            <a:off x="20" y="-2"/>
            <a:ext cx="5315041" cy="3429002"/>
          </a:xfrm>
          <a:prstGeom prst="rect">
            <a:avLst/>
          </a:prstGeom>
        </p:spPr>
      </p:pic>
      <p:sp>
        <p:nvSpPr>
          <p:cNvPr id="4" name="Text Placeholder 3">
            <a:extLst>
              <a:ext uri="{FF2B5EF4-FFF2-40B4-BE49-F238E27FC236}">
                <a16:creationId xmlns:a16="http://schemas.microsoft.com/office/drawing/2014/main" id="{74807A4A-3C4B-4AB9-A728-306455E0D98B}"/>
              </a:ext>
            </a:extLst>
          </p:cNvPr>
          <p:cNvSpPr>
            <a:spLocks noGrp="1"/>
          </p:cNvSpPr>
          <p:nvPr>
            <p:ph type="body" sz="half" idx="2"/>
          </p:nvPr>
        </p:nvSpPr>
        <p:spPr>
          <a:xfrm>
            <a:off x="6119732" y="1913502"/>
            <a:ext cx="5285791" cy="4582107"/>
          </a:xfrm>
        </p:spPr>
        <p:txBody>
          <a:bodyPr vert="horz" lIns="91440" tIns="45720" rIns="91440" bIns="45720" rtlCol="0">
            <a:normAutofit fontScale="92500" lnSpcReduction="10000"/>
          </a:bodyPr>
          <a:lstStyle/>
          <a:p>
            <a:pPr algn="l"/>
            <a:r>
              <a:rPr lang="en-US" sz="2800" b="1" dirty="0">
                <a:solidFill>
                  <a:schemeClr val="tx1"/>
                </a:solidFill>
              </a:rPr>
              <a:t>This act established a system that provided old-age pensions for workers, survivors benefits for victims of industrial accidents, unemployment insurance, and aid for dependent mothers and children, the blind and physically disabled. Although the original SSA did not cover farm and domestic workers, it did help millions of Americans feel more secure.</a:t>
            </a:r>
            <a:endParaRPr lang="en-US" sz="2800" dirty="0">
              <a:solidFill>
                <a:schemeClr val="tx1"/>
              </a:solidFill>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92051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A585-2EC4-4BE2-BB17-BA124F2E62FC}"/>
              </a:ext>
            </a:extLst>
          </p:cNvPr>
          <p:cNvSpPr>
            <a:spLocks noGrp="1"/>
          </p:cNvSpPr>
          <p:nvPr>
            <p:ph type="title"/>
          </p:nvPr>
        </p:nvSpPr>
        <p:spPr>
          <a:xfrm>
            <a:off x="769620" y="543297"/>
            <a:ext cx="4486656" cy="1141497"/>
          </a:xfrm>
        </p:spPr>
        <p:txBody>
          <a:bodyPr>
            <a:noAutofit/>
          </a:bodyPr>
          <a:lstStyle/>
          <a:p>
            <a:r>
              <a:rPr lang="en-US" sz="2000" b="1"/>
              <a:t>Securities and Exchange Commission (SEC) 1934</a:t>
            </a:r>
            <a:endParaRPr lang="en-US" sz="2000" dirty="0"/>
          </a:p>
        </p:txBody>
      </p:sp>
      <p:sp>
        <p:nvSpPr>
          <p:cNvPr id="4" name="Text Placeholder 3">
            <a:extLst>
              <a:ext uri="{FF2B5EF4-FFF2-40B4-BE49-F238E27FC236}">
                <a16:creationId xmlns:a16="http://schemas.microsoft.com/office/drawing/2014/main" id="{0547FBA4-DD6B-4EA9-9C40-8BE579432AB0}"/>
              </a:ext>
            </a:extLst>
          </p:cNvPr>
          <p:cNvSpPr>
            <a:spLocks noGrp="1"/>
          </p:cNvSpPr>
          <p:nvPr>
            <p:ph type="body" sz="half" idx="2"/>
          </p:nvPr>
        </p:nvSpPr>
        <p:spPr>
          <a:xfrm>
            <a:off x="769620" y="2192623"/>
            <a:ext cx="4486656" cy="4122080"/>
          </a:xfrm>
        </p:spPr>
        <p:txBody>
          <a:bodyPr>
            <a:normAutofit/>
          </a:bodyPr>
          <a:lstStyle/>
          <a:p>
            <a:pPr algn="l"/>
            <a:r>
              <a:rPr lang="en-US" sz="2400" b="1" dirty="0">
                <a:solidFill>
                  <a:schemeClr val="tx1"/>
                </a:solidFill>
              </a:rPr>
              <a:t>The Securities and Exchange Commission was created in 1934 to regulate the stock market and to restore investor confidence. It ended misleading sales that led to the collapse of the stock market in 1929. It also set rules that companies must follow when issuing stock.</a:t>
            </a:r>
            <a:endParaRPr lang="en-US" sz="2400" dirty="0">
              <a:solidFill>
                <a:schemeClr val="tx1"/>
              </a:solidFill>
            </a:endParaRPr>
          </a:p>
        </p:txBody>
      </p:sp>
      <p:pic>
        <p:nvPicPr>
          <p:cNvPr id="5" name="Content Placeholder 4" descr="Image result for sec 1934">
            <a:extLst>
              <a:ext uri="{FF2B5EF4-FFF2-40B4-BE49-F238E27FC236}">
                <a16:creationId xmlns:a16="http://schemas.microsoft.com/office/drawing/2014/main" id="{15ED67B0-410E-45D7-9C3F-9B67F8CFAE7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58597" y="1280160"/>
            <a:ext cx="5444197" cy="3551331"/>
          </a:xfrm>
          <a:prstGeom prst="rect">
            <a:avLst/>
          </a:prstGeom>
          <a:noFill/>
          <a:ln>
            <a:noFill/>
          </a:ln>
          <a:effectLst>
            <a:softEdge rad="0"/>
          </a:effectLst>
        </p:spPr>
      </p:pic>
    </p:spTree>
    <p:extLst>
      <p:ext uri="{BB962C8B-B14F-4D97-AF65-F5344CB8AC3E}">
        <p14:creationId xmlns:p14="http://schemas.microsoft.com/office/powerpoint/2010/main" val="246092378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29</TotalTime>
  <Words>643</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New Deal Programs</vt:lpstr>
      <vt:lpstr>PowerPoint Presentation</vt:lpstr>
      <vt:lpstr>Civilian Conservation Corps</vt:lpstr>
      <vt:lpstr>Works Progress Administration (WPA) 1933</vt:lpstr>
      <vt:lpstr>Agriculture Adjustment Administration (AAA) 1933</vt:lpstr>
      <vt:lpstr>National Industrial Recovery Act (NIRA) 1933</vt:lpstr>
      <vt:lpstr>Federal Deposit Insurance Corporation</vt:lpstr>
      <vt:lpstr>Social Security Act</vt:lpstr>
      <vt:lpstr>Securities and Exchange Commission (SEC) 1934</vt:lpstr>
      <vt:lpstr>Tennessee Valley Authority (1933) TVA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Deal Programs</dc:title>
  <dc:creator>Eriksen Zachary</dc:creator>
  <cp:lastModifiedBy>Eriksen Zachary</cp:lastModifiedBy>
  <cp:revision>2</cp:revision>
  <dcterms:created xsi:type="dcterms:W3CDTF">2018-12-13T16:58:58Z</dcterms:created>
  <dcterms:modified xsi:type="dcterms:W3CDTF">2018-12-13T17:28:46Z</dcterms:modified>
</cp:coreProperties>
</file>