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6" r:id="rId1"/>
    <p:sldMasterId id="2147483653" r:id="rId2"/>
    <p:sldMasterId id="2147483651" r:id="rId3"/>
    <p:sldMasterId id="2147483663" r:id="rId4"/>
    <p:sldMasterId id="2147483665" r:id="rId5"/>
  </p:sldMasterIdLst>
  <p:notesMasterIdLst>
    <p:notesMasterId r:id="rId14"/>
  </p:notesMasterIdLst>
  <p:handoutMasterIdLst>
    <p:handoutMasterId r:id="rId15"/>
  </p:handoutMasterIdLst>
  <p:sldIdLst>
    <p:sldId id="265" r:id="rId6"/>
    <p:sldId id="271" r:id="rId7"/>
    <p:sldId id="269" r:id="rId8"/>
    <p:sldId id="270" r:id="rId9"/>
    <p:sldId id="273" r:id="rId10"/>
    <p:sldId id="274" r:id="rId11"/>
    <p:sldId id="279" r:id="rId12"/>
    <p:sldId id="275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5"/>
    <p:restoredTop sz="85952"/>
  </p:normalViewPr>
  <p:slideViewPr>
    <p:cSldViewPr snapToGrid="0" snapToObjects="1">
      <p:cViewPr varScale="1">
        <p:scale>
          <a:sx n="78" d="100"/>
          <a:sy n="78" d="100"/>
        </p:scale>
        <p:origin x="20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75A3B2-F082-CF4D-87AB-4539C7164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9D478-FCA3-3049-9C5A-DEAA0710D2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E2A0DE7-900A-CF40-8B8B-7AF0BAEC59CC}" type="datetimeFigureOut">
              <a:rPr lang="en-US" altLang="x-none"/>
              <a:pPr>
                <a:defRPr/>
              </a:pPr>
              <a:t>8/27/18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80721-6096-7F44-B0AC-83ED9AFAB6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5FD5B-49A5-994E-B30F-0C6F47B2E1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4F171BC-F626-C249-9CFC-DFCCF55202E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D89BE7-2ECC-CE4A-BF33-0C56DD788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B2E6D-F363-DB4A-A3F7-6FDA31ED86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1168187-BAE6-B540-B813-087F587478A5}" type="datetimeFigureOut">
              <a:rPr lang="en-US" altLang="x-none"/>
              <a:pPr>
                <a:defRPr/>
              </a:pPr>
              <a:t>8/27/18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632E23-94D3-2445-A296-8208775F92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C6F02C8-41DB-1442-A3C7-AB9C7B29C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8DADA-110B-1F44-9ACB-04AB00C00D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668AE-A2EA-6A4F-B00C-9F60B05E2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7DFBED0-B0A3-AE4D-8331-7B200FBA2C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20A3550F-FE0D-0947-9549-E5CD9EF9C7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B937B4A9-AC78-E846-A9F8-50327767A6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Image retrieved from the Library of Congress: https://www.loc.gov/pictures/resource/det.4a20736/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F17D1757-8372-5946-BDE5-4236CDFEC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52F863DC-EB69-CD49-97E8-8746BBCFF5C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675C26D7-2F64-4347-9A7D-409D3B86DA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24323437-FAA7-2D41-A02E-2E4E66748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Image retrieved from the Library of Congress: https://www.loc.gov/item/98506923/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968EB8F8-3EDE-B042-90BC-F54F1DBDF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A46DD68F-AB65-7346-AFB4-E39CBBEF511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443EEE2-3CCC-6A4C-ACE5-9450155AD0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0E8EB0-F847-734E-B647-3E3AD97735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Image on the left retrieved from the Library of Congress: http://www.loc.gov/pictures/resource/cph.3a35053/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Image on the right retrieved from Wikimedia Commons: https://commons.wikimedia.org/wiki/File:Map_of_World_War_II_Japanese_American_internment_camps.jpg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B2707EAE-F3FB-DA4A-A593-980908D71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B40377E4-B02B-FD48-9384-800B43979B1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8621D933-0E1B-B142-B84E-1C44C71C56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2F21BBED-53BA-CD4D-BE57-0227519B0F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Image retrieved from the Library of Congress: https://www.loc.gov/resource/ppprs.00368/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A31DEA99-B396-AA4E-8DAF-E70751548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1E7EAEA4-6F26-AB49-80E2-22304D4264B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7C0D6342-FC19-0D43-8073-037DE0929E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2D5C5F12-C897-FC47-9A8B-EE6AE7EF15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Image retrieved from the Library of Congress: https://www.loc.gov/item/2001704438/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1226DE22-8A3E-8840-A4B7-83936AF7B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97BAD98-836A-FF4D-AC55-917DE399EE5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0F7C16B9-E372-1C40-9C74-40D03CEF71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AB7F0B49-59CD-244B-99A9-F9A11F91FE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Image retrieved from Wikimedia Commons: https://commons.wikimedia.org/wiki/File:Ronald_Reagan_signing_Japanese_reparations_bill.jpg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3CF58EF4-95BE-5A43-AC6D-9F5E56880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20BC11D-E2DE-0443-9DDC-F2E5CA55897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A832A7D2-E283-7D4E-A860-27985AA59E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6576AA4-4B3F-B141-B47B-86AF5F8ECA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AE26D48-1F6D-4B45-851E-EE2E03456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488F02B-C19A-2946-B419-631008C8678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5E0580-3B8D-C849-8B81-E075BFF627D5}"/>
              </a:ext>
            </a:extLst>
          </p:cNvPr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02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F8E059-CEA4-264B-8032-64869277E2C4}"/>
              </a:ext>
            </a:extLst>
          </p:cNvPr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>
            <a:extLst>
              <a:ext uri="{FF2B5EF4-FFF2-40B4-BE49-F238E27FC236}">
                <a16:creationId xmlns:a16="http://schemas.microsoft.com/office/drawing/2014/main" id="{208F3580-0019-2641-9A61-4C0EDEAA98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82828B89-DCD3-F643-98B0-971DDFCB5064}" type="slidenum">
              <a:rPr lang="en-US" altLang="x-none" sz="1200" smtClean="0">
                <a:solidFill>
                  <a:srgbClr val="000000"/>
                </a:solidFill>
                <a:latin typeface="Lucida Sans" charset="0"/>
              </a:rPr>
              <a:pPr algn="r" eaLnBrk="1" hangingPunct="1">
                <a:defRPr/>
              </a:pPr>
              <a:t>‹#›</a:t>
            </a:fld>
            <a:endParaRPr lang="en-US" altLang="x-none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2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>
            <a:extLst>
              <a:ext uri="{FF2B5EF4-FFF2-40B4-BE49-F238E27FC236}">
                <a16:creationId xmlns:a16="http://schemas.microsoft.com/office/drawing/2014/main" id="{E59F8D8B-B845-7B49-93C8-D1E6305997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1251A8F8-BEC9-D04A-A72F-80CBCBB43B71}" type="slidenum">
              <a:rPr lang="en-US" altLang="x-none" sz="1200" smtClean="0">
                <a:solidFill>
                  <a:srgbClr val="000000"/>
                </a:solidFill>
                <a:latin typeface="Lucida Sans" charset="0"/>
              </a:rPr>
              <a:pPr algn="r" eaLnBrk="1" hangingPunct="1">
                <a:defRPr/>
              </a:pPr>
              <a:t>‹#›</a:t>
            </a:fld>
            <a:endParaRPr lang="en-US" altLang="x-none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657FDE-7FE9-3143-BF08-1B85466296C2}"/>
              </a:ext>
            </a:extLst>
          </p:cNvPr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4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09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18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17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>
            <a:extLst>
              <a:ext uri="{FF2B5EF4-FFF2-40B4-BE49-F238E27FC236}">
                <a16:creationId xmlns:a16="http://schemas.microsoft.com/office/drawing/2014/main" id="{8ED3C6D9-875A-D840-A809-8B4B50E56D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>
            <a:extLst>
              <a:ext uri="{FF2B5EF4-FFF2-40B4-BE49-F238E27FC236}">
                <a16:creationId xmlns:a16="http://schemas.microsoft.com/office/drawing/2014/main" id="{27ADCEF0-753D-5B4C-BF05-0E2A05161C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LH_Transition2.jpg">
            <a:extLst>
              <a:ext uri="{FF2B5EF4-FFF2-40B4-BE49-F238E27FC236}">
                <a16:creationId xmlns:a16="http://schemas.microsoft.com/office/drawing/2014/main" id="{A2DC6752-FD8A-B54B-B8D7-6C92026698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RLH_transition.png">
            <a:extLst>
              <a:ext uri="{FF2B5EF4-FFF2-40B4-BE49-F238E27FC236}">
                <a16:creationId xmlns:a16="http://schemas.microsoft.com/office/drawing/2014/main" id="{6E900477-E3FA-D546-BC3E-9950929720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LH_Title_v2.jpg">
            <a:extLst>
              <a:ext uri="{FF2B5EF4-FFF2-40B4-BE49-F238E27FC236}">
                <a16:creationId xmlns:a16="http://schemas.microsoft.com/office/drawing/2014/main" id="{0C681527-029C-B241-8B9B-D42A27D79A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1">
            <a:extLst>
              <a:ext uri="{FF2B5EF4-FFF2-40B4-BE49-F238E27FC236}">
                <a16:creationId xmlns:a16="http://schemas.microsoft.com/office/drawing/2014/main" id="{5FD0BC83-E140-7C4F-A017-ED64C8738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904875" y="3436938"/>
            <a:ext cx="6943725" cy="76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latin typeface="Helvetica" pitchFamily="2" charset="0"/>
                <a:ea typeface="ＭＳ Ｐゴシック" panose="020B0600070205080204" pitchFamily="34" charset="-128"/>
              </a:rPr>
              <a:t>Japanese American Incarceration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E8A294C6-3BD5-8D48-BEE6-47A9609CE5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6302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>
                <a:latin typeface="Helvetica" pitchFamily="2" charset="0"/>
                <a:ea typeface="ＭＳ Ｐゴシック" panose="020B0600070205080204" pitchFamily="34" charset="-128"/>
              </a:rPr>
              <a:t>Japanese Immigration</a:t>
            </a:r>
          </a:p>
        </p:txBody>
      </p:sp>
      <p:sp>
        <p:nvSpPr>
          <p:cNvPr id="12290" name="TextBox 5">
            <a:extLst>
              <a:ext uri="{FF2B5EF4-FFF2-40B4-BE49-F238E27FC236}">
                <a16:creationId xmlns:a16="http://schemas.microsoft.com/office/drawing/2014/main" id="{63DEF06F-1947-2F47-8E88-0487E185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6186488"/>
            <a:ext cx="765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Store run by Japanese immigrants in Honolulu (c. 1895-1910)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74545171-1E8E-4445-B0D1-D1444ED7B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9661" r="16048" b="14349"/>
          <a:stretch>
            <a:fillRect/>
          </a:stretch>
        </p:blipFill>
        <p:spPr bwMode="auto">
          <a:xfrm>
            <a:off x="1401763" y="1395413"/>
            <a:ext cx="6251575" cy="479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4A0CD3A9-3404-8444-8A10-DCBFA17982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Helvetica" pitchFamily="2" charset="0"/>
                <a:ea typeface="ＭＳ Ｐゴシック" panose="020B0600070205080204" pitchFamily="34" charset="-128"/>
              </a:rPr>
              <a:t>Pearl Harbor – Dec. 7, 1941</a:t>
            </a:r>
          </a:p>
        </p:txBody>
      </p:sp>
      <p:sp>
        <p:nvSpPr>
          <p:cNvPr id="14338" name="TextBox 3">
            <a:extLst>
              <a:ext uri="{FF2B5EF4-FFF2-40B4-BE49-F238E27FC236}">
                <a16:creationId xmlns:a16="http://schemas.microsoft.com/office/drawing/2014/main" id="{BFF6C84D-8DC1-AD4C-92B4-E5689D01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6215063"/>
            <a:ext cx="765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USS Shaw explodes in Pearl Harbor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BC270303-3651-3A4C-BA1F-3A805F4A8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2264" r="2184" b="2551"/>
          <a:stretch>
            <a:fillRect/>
          </a:stretch>
        </p:blipFill>
        <p:spPr bwMode="auto">
          <a:xfrm>
            <a:off x="1801813" y="1457325"/>
            <a:ext cx="5457825" cy="475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FCD0EFA-4288-6A41-B011-42C7F07C1B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Helvetica" pitchFamily="2" charset="0"/>
                <a:ea typeface="ＭＳ Ｐゴシック" panose="020B0600070205080204" pitchFamily="34" charset="-128"/>
              </a:rPr>
              <a:t>Executive Order 9066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28E4E6DC-7A61-0049-A816-FEB278690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1588" r="2332" b="1440"/>
          <a:stretch>
            <a:fillRect/>
          </a:stretch>
        </p:blipFill>
        <p:spPr bwMode="auto">
          <a:xfrm>
            <a:off x="223838" y="1395413"/>
            <a:ext cx="3805237" cy="3084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Box 3">
            <a:extLst>
              <a:ext uri="{FF2B5EF4-FFF2-40B4-BE49-F238E27FC236}">
                <a16:creationId xmlns:a16="http://schemas.microsoft.com/office/drawing/2014/main" id="{E76E7C8C-1773-E94A-8460-3749773A7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4525963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Posters in San Francisco, spring 1942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8E48A56F-1784-6F4C-9555-59A17A47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386013"/>
            <a:ext cx="4873625" cy="4046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Box 3">
            <a:extLst>
              <a:ext uri="{FF2B5EF4-FFF2-40B4-BE49-F238E27FC236}">
                <a16:creationId xmlns:a16="http://schemas.microsoft.com/office/drawing/2014/main" id="{7D1270E5-2B12-F741-B48D-74196925D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2016125"/>
            <a:ext cx="332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Incarceration Sites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4D02227-4198-CD40-AF0E-195B1C3C24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Helvetica" pitchFamily="2" charset="0"/>
                <a:ea typeface="ＭＳ Ｐゴシック" panose="020B0600070205080204" pitchFamily="34" charset="-128"/>
              </a:rPr>
              <a:t>Incarceration</a:t>
            </a:r>
          </a:p>
        </p:txBody>
      </p:sp>
      <p:pic>
        <p:nvPicPr>
          <p:cNvPr id="18434" name="Picture 1">
            <a:extLst>
              <a:ext uri="{FF2B5EF4-FFF2-40B4-BE49-F238E27FC236}">
                <a16:creationId xmlns:a16="http://schemas.microsoft.com/office/drawing/2014/main" id="{9BE64E92-A261-DF42-B93A-C085B4FA1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t="2811" r="2293" b="4007"/>
          <a:stretch>
            <a:fillRect/>
          </a:stretch>
        </p:blipFill>
        <p:spPr bwMode="auto">
          <a:xfrm>
            <a:off x="820738" y="1457325"/>
            <a:ext cx="7331075" cy="4668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3">
            <a:extLst>
              <a:ext uri="{FF2B5EF4-FFF2-40B4-BE49-F238E27FC236}">
                <a16:creationId xmlns:a16="http://schemas.microsoft.com/office/drawing/2014/main" id="{6F63F59E-68FB-AB46-90C3-A2C2C19C3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6215063"/>
            <a:ext cx="765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A line for the dining hall at Manzanar, an incarceration camp in California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ED64651-DA9C-794C-97F8-BEFDB6AB61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Helvetica" pitchFamily="2" charset="0"/>
                <a:ea typeface="ＭＳ Ｐゴシック" panose="020B0600070205080204" pitchFamily="34" charset="-128"/>
              </a:rPr>
              <a:t>Incarceration of Other Groups</a:t>
            </a:r>
          </a:p>
        </p:txBody>
      </p:sp>
      <p:pic>
        <p:nvPicPr>
          <p:cNvPr id="20482" name="Picture 1">
            <a:extLst>
              <a:ext uri="{FF2B5EF4-FFF2-40B4-BE49-F238E27FC236}">
                <a16:creationId xmlns:a16="http://schemas.microsoft.com/office/drawing/2014/main" id="{EBD61197-93AB-404E-90B9-66C2D0015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1540" r="2554" b="2216"/>
          <a:stretch>
            <a:fillRect/>
          </a:stretch>
        </p:blipFill>
        <p:spPr bwMode="auto">
          <a:xfrm>
            <a:off x="2557463" y="1409700"/>
            <a:ext cx="3719512" cy="471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Box 3">
            <a:extLst>
              <a:ext uri="{FF2B5EF4-FFF2-40B4-BE49-F238E27FC236}">
                <a16:creationId xmlns:a16="http://schemas.microsoft.com/office/drawing/2014/main" id="{71C2FE6A-5A1D-AF4D-BE50-712F166B9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6121400"/>
            <a:ext cx="765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Italian Immigrants on Ellis Island (c. 1910-1920)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0ABD821-A6E6-A249-BC34-49B42D3128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Helvetica" pitchFamily="2" charset="0"/>
                <a:ea typeface="ＭＳ Ｐゴシック" panose="020B0600070205080204" pitchFamily="34" charset="-128"/>
              </a:rPr>
              <a:t>Release and Apology</a:t>
            </a:r>
          </a:p>
        </p:txBody>
      </p:sp>
      <p:pic>
        <p:nvPicPr>
          <p:cNvPr id="22530" name="Picture 1">
            <a:extLst>
              <a:ext uri="{FF2B5EF4-FFF2-40B4-BE49-F238E27FC236}">
                <a16:creationId xmlns:a16="http://schemas.microsoft.com/office/drawing/2014/main" id="{579DC58E-B556-6945-BA89-8F103266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358900"/>
            <a:ext cx="67976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>
            <a:extLst>
              <a:ext uri="{FF2B5EF4-FFF2-40B4-BE49-F238E27FC236}">
                <a16:creationId xmlns:a16="http://schemas.microsoft.com/office/drawing/2014/main" id="{90F618E6-0126-4D44-A2A5-BC511D1CE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6215063"/>
            <a:ext cx="765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Ronald Reagan signing the Civil Liberties Act of 1988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Placeholder 1">
            <a:extLst>
              <a:ext uri="{FF2B5EF4-FFF2-40B4-BE49-F238E27FC236}">
                <a16:creationId xmlns:a16="http://schemas.microsoft.com/office/drawing/2014/main" id="{6BB79EE0-9E95-1D4B-B821-E6F17B251E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101725" y="1495425"/>
            <a:ext cx="7061200" cy="3598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200">
                <a:latin typeface="Helvetica" pitchFamily="2" charset="0"/>
                <a:ea typeface="ＭＳ Ｐゴシック" panose="020B0600070205080204" pitchFamily="34" charset="-128"/>
              </a:rPr>
              <a:t>Central Historical Question</a:t>
            </a:r>
          </a:p>
          <a:p>
            <a:r>
              <a:rPr lang="en-US" altLang="en-US" b="0" i="1">
                <a:latin typeface="Helvetica" pitchFamily="2" charset="0"/>
                <a:ea typeface="ＭＳ Ｐゴシック" panose="020B0600070205080204" pitchFamily="34" charset="-128"/>
              </a:rPr>
              <a:t>Why did the United States government incarcerate Japanese Americans during World War II?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</TotalTime>
  <Words>292</Words>
  <Application>Microsoft Macintosh PowerPoint</Application>
  <PresentationFormat>On-screen Show (4:3)</PresentationFormat>
  <Paragraphs>31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ＭＳ Ｐゴシック</vt:lpstr>
      <vt:lpstr>Arial</vt:lpstr>
      <vt:lpstr>Lucida Sans</vt:lpstr>
      <vt:lpstr>Times</vt:lpstr>
      <vt:lpstr>Helvetica</vt:lpstr>
      <vt:lpstr>Title Slide</vt:lpstr>
      <vt:lpstr>Basic Slide</vt:lpstr>
      <vt:lpstr>Transition Slide</vt:lpstr>
      <vt:lpstr>Transition Slide #2</vt:lpstr>
      <vt:lpstr>End Slide</vt:lpstr>
      <vt:lpstr>PowerPoint Presentation</vt:lpstr>
      <vt:lpstr>Japanese Immigration</vt:lpstr>
      <vt:lpstr>Pearl Harbor – Dec. 7, 1941</vt:lpstr>
      <vt:lpstr>Executive Order 9066</vt:lpstr>
      <vt:lpstr>Incarceration</vt:lpstr>
      <vt:lpstr>Incarceration of Other Groups</vt:lpstr>
      <vt:lpstr>Release and Apology</vt:lpstr>
      <vt:lpstr>PowerPoint Presentation</vt:lpstr>
    </vt:vector>
  </TitlesOfParts>
  <Company>CRESST/CSE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Microsoft Office User</cp:lastModifiedBy>
  <cp:revision>117</cp:revision>
  <dcterms:created xsi:type="dcterms:W3CDTF">2012-10-30T18:45:46Z</dcterms:created>
  <dcterms:modified xsi:type="dcterms:W3CDTF">2018-08-27T23:24:18Z</dcterms:modified>
</cp:coreProperties>
</file>