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88169"/>
            <a:ext cx="6815669" cy="1798496"/>
          </a:xfrm>
        </p:spPr>
        <p:txBody>
          <a:bodyPr/>
          <a:lstStyle/>
          <a:p>
            <a:r>
              <a:rPr lang="en-US" dirty="0" smtClean="0">
                <a:latin typeface="Matura MT Script Capitals" panose="03020802060602070202" pitchFamily="66" charset="0"/>
              </a:rPr>
              <a:t>Islamic Architecture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Local cultures will have their own impact on architecture as Islam spreads but some elements of Islamic architecture are traceable no matter how much local influence is injected.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Large Domes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3" y="2556932"/>
            <a:ext cx="4118723" cy="3627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Again, not a unique feature of Muslim architecture as the Greeks and Romans perfected the dome</a:t>
            </a:r>
          </a:p>
          <a:p>
            <a:r>
              <a:rPr lang="en-US" dirty="0" smtClean="0"/>
              <a:t>The Dome of the Rock (right) is one of the holiest sites of Islam and was patterned off of nearby Byzantine churches and Byzantine workers help to build it. </a:t>
            </a:r>
            <a:endParaRPr lang="en-US" dirty="0"/>
          </a:p>
          <a:p>
            <a:r>
              <a:rPr lang="en-US" dirty="0" smtClean="0"/>
              <a:t>Sometimes the domes are pointed at the top. </a:t>
            </a:r>
            <a:endParaRPr lang="en-US" dirty="0"/>
          </a:p>
        </p:txBody>
      </p:sp>
      <p:pic>
        <p:nvPicPr>
          <p:cNvPr id="9218" name="Picture 2" descr="http://t0.gstatic.com/images?q=tbn:ANd9GcTPs0GrVhfB2jTfc_vffLdtJ9d5u94UCzzGGgaBZ_oViOjYbyET6A:www.exoticindiaart.com/artimages/dome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" y="213781"/>
            <a:ext cx="2781378" cy="33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1.gstatic.com/images?q=tbn:ANd9GcQAod1aGArrBWUlWhYpBhIgs2Ixq9iPjbELzf3ayoYXqkBVVa8b:www.molon.de/galleries/Brunei/Jameasr/images01/04%2520Golden%2520dome%2520and%2520islamic%2520archite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06" y="2580744"/>
            <a:ext cx="30765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e/e1/Masjid_Sultan_4,_Oct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" y="3708997"/>
            <a:ext cx="4201106" cy="31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Matura MT Script Capitals" panose="03020802060602070202" pitchFamily="66" charset="0"/>
              </a:rPr>
              <a:t>Mihrab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27" y="2556932"/>
            <a:ext cx="4671435" cy="3318936"/>
          </a:xfrm>
        </p:spPr>
        <p:txBody>
          <a:bodyPr/>
          <a:lstStyle/>
          <a:p>
            <a:r>
              <a:rPr lang="en-US" dirty="0" smtClean="0"/>
              <a:t>Is a niche built into the wall of the Mosque which is usually accompanied by a pulpit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Mihrab</a:t>
            </a:r>
            <a:r>
              <a:rPr lang="en-US" dirty="0" smtClean="0"/>
              <a:t> indicates the direction of the </a:t>
            </a:r>
            <a:r>
              <a:rPr lang="en-US" dirty="0" err="1" smtClean="0"/>
              <a:t>Kaaba</a:t>
            </a:r>
            <a:r>
              <a:rPr lang="en-US" dirty="0" smtClean="0"/>
              <a:t> (</a:t>
            </a:r>
            <a:r>
              <a:rPr lang="ar-AE" dirty="0" smtClean="0"/>
              <a:t>الكعبة</a:t>
            </a:r>
            <a:r>
              <a:rPr lang="en-US" dirty="0"/>
              <a:t>)</a:t>
            </a:r>
            <a:r>
              <a:rPr lang="en-US" dirty="0" smtClean="0"/>
              <a:t> in Mecca which is the direction Muslims face when they pray. </a:t>
            </a:r>
            <a:endParaRPr lang="en-US" dirty="0"/>
          </a:p>
        </p:txBody>
      </p:sp>
      <p:sp>
        <p:nvSpPr>
          <p:cNvPr id="4" name="AutoShape 2" descr="http://www.artlex.com/ArtLex/m/images/mihrab.minbr_sultnhsn.lg.jpg"/>
          <p:cNvSpPr>
            <a:spLocks noChangeAspect="1" noChangeArrowheads="1"/>
          </p:cNvSpPr>
          <p:nvPr/>
        </p:nvSpPr>
        <p:spPr bwMode="auto">
          <a:xfrm>
            <a:off x="8425448" y="4190720"/>
            <a:ext cx="3552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islamicartsmagazine.com/images/uploads/Ortakoy_Mosque_-_mih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89" y="1078205"/>
            <a:ext cx="3433011" cy="57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humbs.dreamstime.com/z/mihrab-hagia-sofia-14665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968"/>
            <a:ext cx="3873828" cy="58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Other Elements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684837" cy="3318936"/>
          </a:xfrm>
        </p:spPr>
        <p:txBody>
          <a:bodyPr/>
          <a:lstStyle/>
          <a:p>
            <a:r>
              <a:rPr lang="en-US" dirty="0" smtClean="0"/>
              <a:t>Bright Colors</a:t>
            </a:r>
          </a:p>
          <a:p>
            <a:r>
              <a:rPr lang="en-US" dirty="0" smtClean="0"/>
              <a:t>Symmetric Design</a:t>
            </a:r>
          </a:p>
          <a:p>
            <a:r>
              <a:rPr lang="en-US" dirty="0" smtClean="0"/>
              <a:t>Ablution Fountains</a:t>
            </a:r>
          </a:p>
          <a:p>
            <a:r>
              <a:rPr lang="en-US" dirty="0" smtClean="0"/>
              <a:t>Focus put into interiors rather than exteriors “beauty of the veil” </a:t>
            </a:r>
          </a:p>
          <a:p>
            <a:endParaRPr lang="en-US" dirty="0"/>
          </a:p>
        </p:txBody>
      </p:sp>
      <p:pic>
        <p:nvPicPr>
          <p:cNvPr id="11266" name="Picture 2" descr="http://upload.wikimedia.org/wikipedia/commons/8/8a/Cairo_Citadel_Ablution_foun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31" y="2454442"/>
            <a:ext cx="4345995" cy="29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6331" y="5358510"/>
            <a:ext cx="4345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ablution fountain is where Muslims perform a ritual washing before entering for prayer. It is usually located in the courtyard.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28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Matura MT Script Capitals" panose="03020802060602070202" pitchFamily="66" charset="0"/>
              </a:rPr>
              <a:t>H</a:t>
            </a:r>
            <a:r>
              <a:rPr lang="en-US" sz="6000" dirty="0" smtClean="0">
                <a:latin typeface="Matura MT Script Capitals" panose="03020802060602070202" pitchFamily="66" charset="0"/>
              </a:rPr>
              <a:t>orseshoe Arch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874" y="2556932"/>
            <a:ext cx="7327232" cy="3318936"/>
          </a:xfrm>
        </p:spPr>
        <p:txBody>
          <a:bodyPr/>
          <a:lstStyle/>
          <a:p>
            <a:r>
              <a:rPr lang="en-US" dirty="0" smtClean="0"/>
              <a:t>Origin unknown </a:t>
            </a:r>
          </a:p>
          <a:p>
            <a:r>
              <a:rPr lang="en-US" dirty="0" smtClean="0"/>
              <a:t>Some say Umayyad, others say Visigoth (Spain), and still others say Byzantine or Sassanid</a:t>
            </a:r>
            <a:endParaRPr lang="en-US" dirty="0"/>
          </a:p>
        </p:txBody>
      </p:sp>
      <p:pic>
        <p:nvPicPr>
          <p:cNvPr id="1026" name="Picture 2" descr="File:Hästskobå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0" y="3893888"/>
            <a:ext cx="2146802" cy="24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olumnes - Gran Mesquita de Kair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27" y="3510658"/>
            <a:ext cx="3282349" cy="2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emisillustration.com/assets/text/Ornamental%20%20Terms_Glossar_files/Moorish%20horseshoe%20ar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6" y="645851"/>
            <a:ext cx="2733574" cy="27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e/e2/Ancient_Roman_triumphal_arch_of_Medinaceli-Sp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90" y="3893888"/>
            <a:ext cx="3631198" cy="24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1489" y="6014123"/>
            <a:ext cx="28635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Compare to this Roman 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Pointed Arch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156" y="2929911"/>
            <a:ext cx="4016791" cy="3318936"/>
          </a:xfrm>
        </p:spPr>
        <p:txBody>
          <a:bodyPr/>
          <a:lstStyle/>
          <a:p>
            <a:r>
              <a:rPr lang="en-US" dirty="0" smtClean="0"/>
              <a:t>First used by Byzantines it will become the characteristic arch of Islamic Architecture</a:t>
            </a:r>
          </a:p>
          <a:p>
            <a:r>
              <a:rPr lang="en-US" dirty="0" smtClean="0"/>
              <a:t>Later it becomes a center of Gothic Medieval Architecture</a:t>
            </a:r>
            <a:endParaRPr lang="en-US" dirty="0"/>
          </a:p>
        </p:txBody>
      </p:sp>
      <p:pic>
        <p:nvPicPr>
          <p:cNvPr id="4098" name="Picture 2" descr="http://www.muslimheritage.com/uploads/Fig_4_AlAqsa_Mosque_point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68" y="3507701"/>
            <a:ext cx="3958890" cy="28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noji.com/images/user/Slide20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1972533"/>
            <a:ext cx="2667584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.quizlet.com/SSRyxvPDUu3MKSJx9Eobnw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70" y="716099"/>
            <a:ext cx="1805572" cy="25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tura MT Script Capitals" panose="03020802060602070202" pitchFamily="66" charset="0"/>
              </a:rPr>
              <a:t>Scalloped Arch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Variation on the Horseshoe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    Arch</a:t>
            </a:r>
            <a:endParaRPr lang="en-US" dirty="0"/>
          </a:p>
        </p:txBody>
      </p:sp>
      <p:pic>
        <p:nvPicPr>
          <p:cNvPr id="3074" name="Picture 2" descr="http://farm9.staticflickr.com/8269/8798797201_8c67b0f6f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7" y="3357145"/>
            <a:ext cx="3882639" cy="28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ephanandkaren.com/gallery/spain2002/spain2002-cordoba/small/105-0596_Mezquita_Scalloped_Ar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02" y="2544976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arbara-and-stu.com/images/AgrafortScallopedAr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67" y="2556932"/>
            <a:ext cx="2846330" cy="37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136" y="982132"/>
            <a:ext cx="6296462" cy="13038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Arabesque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59" y="2556932"/>
            <a:ext cx="5958837" cy="3318936"/>
          </a:xfrm>
        </p:spPr>
        <p:txBody>
          <a:bodyPr/>
          <a:lstStyle/>
          <a:p>
            <a:r>
              <a:rPr lang="en-US" dirty="0" smtClean="0"/>
              <a:t>Means repeating geometrical patterns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Major feature of Islamic Architecture due to fact that they do not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   depict living things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in their art. </a:t>
            </a:r>
            <a:endParaRPr lang="en-US" dirty="0"/>
          </a:p>
        </p:txBody>
      </p:sp>
      <p:pic>
        <p:nvPicPr>
          <p:cNvPr id="2052" name="Picture 4" descr="http://upload.wikimedia.org/wikipedia/commons/3/31/Selimiye_Mosque,_D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10" y="3823579"/>
            <a:ext cx="4448390" cy="29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arm3.static.flickr.com/2447/3680513976_d874bdc9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humbs.dreamstime.com/z/arabesque-morocco-7329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7"/>
            <a:ext cx="4600136" cy="32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Calligraphy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568" y="2285999"/>
            <a:ext cx="7251029" cy="3318936"/>
          </a:xfrm>
        </p:spPr>
        <p:txBody>
          <a:bodyPr/>
          <a:lstStyle/>
          <a:p>
            <a:r>
              <a:rPr lang="en-US" dirty="0" smtClean="0"/>
              <a:t>Quotations from Qur’an</a:t>
            </a:r>
          </a:p>
          <a:p>
            <a:r>
              <a:rPr lang="en-US" dirty="0" smtClean="0"/>
              <a:t>Emphasizes Islam and the unification of their empire due to fact all had to learn Arabic to become Muslim or pay </a:t>
            </a:r>
            <a:r>
              <a:rPr lang="en-US" dirty="0" err="1" smtClean="0"/>
              <a:t>Jizya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122" name="Picture 2" descr="http://t0.gstatic.com/images?q=tbn:ANd9GcSGXoQ2ckdXyUAEsQ6XaTIrDf5KBoEwWlGP3c4pr3MAZiEA4pbFRg:upload.wikimedia.org/wikipedia/commons/2/28/Taj_Mahal_Calligraphy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78" y="3856533"/>
            <a:ext cx="3962222" cy="29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ickschmitt.com/travels/spain/granada_province/granada/images/2008_09_23_Spain_Granada_Alhambra_patio-de-comares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83" y="4006516"/>
            <a:ext cx="4583095" cy="29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slamicartdb.com/wp-content/uploads/2012/08/islamic-calligraphy-at-the-hagia-sophia-in-istanbul-tur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" y="2286000"/>
            <a:ext cx="3402725" cy="45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4413" y="922866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Hypostyle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word meaning “under columns </a:t>
            </a:r>
          </a:p>
          <a:p>
            <a:r>
              <a:rPr lang="en-US" dirty="0" smtClean="0"/>
              <a:t>Not specific to Islam but used extensively in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a mosque’s prayer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     hall which had to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     be a large room </a:t>
            </a:r>
            <a:endParaRPr lang="en-US" dirty="0"/>
          </a:p>
        </p:txBody>
      </p:sp>
      <p:pic>
        <p:nvPicPr>
          <p:cNvPr id="6146" name="Picture 2" descr="http://classconnection.s3.amazonaws.com/386/flashcards/927386/jpg/14_islam_slides1321297948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8" y="1"/>
            <a:ext cx="4861212" cy="32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cw.mit.edu/courses/architecture/4-614-religious-architecture-and-islamic-cultures-fall-2002/lecture-notes/vocab-islam/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2" y="3633673"/>
            <a:ext cx="4709225" cy="31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3.gstatic.com/images?q=tbn:ANd9GcT94i-0osEkYwytjQcip3K-s68wf3_JzjR4n3IdAG8qRZO8M1er:upload.wikimedia.org/wikipedia/commons/7/7e/Great_Mosque_of_Kairouan,_prayer_h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3633673"/>
            <a:ext cx="4720535" cy="32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17078" cy="13038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Minaret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8" y="2556932"/>
            <a:ext cx="4368310" cy="3318936"/>
          </a:xfrm>
        </p:spPr>
        <p:txBody>
          <a:bodyPr/>
          <a:lstStyle/>
          <a:p>
            <a:r>
              <a:rPr lang="en-US" dirty="0" smtClean="0"/>
              <a:t>Used to call Muslims to prayer</a:t>
            </a:r>
          </a:p>
          <a:p>
            <a:r>
              <a:rPr lang="en-US" dirty="0" smtClean="0"/>
              <a:t>Word originates from the term for “an object that gives light”</a:t>
            </a:r>
          </a:p>
          <a:p>
            <a:r>
              <a:rPr lang="en-US" dirty="0" smtClean="0"/>
              <a:t>First mosques did not have minarets. </a:t>
            </a:r>
          </a:p>
          <a:p>
            <a:r>
              <a:rPr lang="en-US" dirty="0" smtClean="0"/>
              <a:t>Can vary drastically depending on local cultural influences</a:t>
            </a:r>
            <a:endParaRPr lang="en-US" dirty="0"/>
          </a:p>
        </p:txBody>
      </p:sp>
      <p:pic>
        <p:nvPicPr>
          <p:cNvPr id="7170" name="Picture 2" descr="http://www.imadali.net/wp-content/uploads/2009/12/min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7" y="2999599"/>
            <a:ext cx="2476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osizneias.com/wp-content/uploads/2009/10/mir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04" y="2963087"/>
            <a:ext cx="2516743" cy="3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dn.c.photoshelter.com/img-get/I00005yYcxySXKRs/s/900/900/Meknes-814-36-Grand-Mosque-Minar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982"/>
            <a:ext cx="2574388" cy="37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thumb/f/f9/Minaret_of_the_Great_Mosque_of_Kairouan%2C_Tunisia.jpg/200px-Minaret_of_the_Great_Mosque_of_Kairouan%2C_Tunis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89" y="269874"/>
            <a:ext cx="1905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2480" y="2372266"/>
            <a:ext cx="2743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Oldest Standing Minaret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06977" cy="1303867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Matura MT Script Capitals" panose="03020802060602070202" pitchFamily="66" charset="0"/>
              </a:rPr>
              <a:t>Large Courtyards</a:t>
            </a:r>
            <a:endParaRPr lang="en-US" sz="6000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03231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The actual meeting place in the first mosque Muhammad built had a courtyard which is where the people gathered to pray. </a:t>
            </a:r>
          </a:p>
          <a:p>
            <a:r>
              <a:rPr lang="en-US" dirty="0" smtClean="0"/>
              <a:t>Mosques are multipurpose buildings and serve religious, political and cultural roles. Courtyard= Town Square</a:t>
            </a:r>
          </a:p>
          <a:p>
            <a:r>
              <a:rPr lang="en-US" dirty="0" smtClean="0"/>
              <a:t>Symbolically separates the outside world from the prayer hall (mentally prepare)</a:t>
            </a:r>
          </a:p>
        </p:txBody>
      </p:sp>
      <p:pic>
        <p:nvPicPr>
          <p:cNvPr id="8196" name="Picture 4" descr="http://www.islamic-architecture.info/WA-SY/Umayyad_Mosque-Courtyard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74" y="4075743"/>
            <a:ext cx="3695366" cy="27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learn.builddirect.com/wp-content/uploads/2013/06/ceramic-floor-mosque-courty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02" y="0"/>
            <a:ext cx="4124598" cy="27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3.gstatic.com/images?q=tbn:ANd9GcTxkA9VJ1zLrna8B4tlxDAlb-kIYLjin5FsNjMsZ_wFv_UOLAXLVw:upload.wikimedia.org/wikipedia/commons/8/8d/Kairouan%27s_Great_Mosque_courty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04" y="2065631"/>
            <a:ext cx="3804455" cy="2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395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Matura MT Script Capitals</vt:lpstr>
      <vt:lpstr>Times New Roman</vt:lpstr>
      <vt:lpstr>Organic</vt:lpstr>
      <vt:lpstr>Islamic Architecture</vt:lpstr>
      <vt:lpstr>Horseshoe Arch</vt:lpstr>
      <vt:lpstr>Pointed Arch</vt:lpstr>
      <vt:lpstr>Scalloped Arch</vt:lpstr>
      <vt:lpstr>Arabesque</vt:lpstr>
      <vt:lpstr>Calligraphy</vt:lpstr>
      <vt:lpstr>Hypostyle</vt:lpstr>
      <vt:lpstr>Minaret</vt:lpstr>
      <vt:lpstr>Large Courtyards</vt:lpstr>
      <vt:lpstr>Large Domes</vt:lpstr>
      <vt:lpstr>Mihrab</vt:lpstr>
      <vt:lpstr>Other Elements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Architecture</dc:title>
  <dc:creator>Greg</dc:creator>
  <cp:lastModifiedBy>Eriksen Zachary</cp:lastModifiedBy>
  <cp:revision>16</cp:revision>
  <dcterms:created xsi:type="dcterms:W3CDTF">2013-10-15T10:51:44Z</dcterms:created>
  <dcterms:modified xsi:type="dcterms:W3CDTF">2015-11-20T20:20:01Z</dcterms:modified>
</cp:coreProperties>
</file>