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7"/>
  </p:handoutMasterIdLst>
  <p:sldIdLst>
    <p:sldId id="258" r:id="rId2"/>
    <p:sldId id="259" r:id="rId3"/>
    <p:sldId id="260" r:id="rId4"/>
    <p:sldId id="270" r:id="rId5"/>
    <p:sldId id="261" r:id="rId6"/>
    <p:sldId id="262" r:id="rId7"/>
    <p:sldId id="263" r:id="rId8"/>
    <p:sldId id="264" r:id="rId9"/>
    <p:sldId id="271" r:id="rId10"/>
    <p:sldId id="272" r:id="rId11"/>
    <p:sldId id="273" r:id="rId12"/>
    <p:sldId id="274" r:id="rId13"/>
    <p:sldId id="275" r:id="rId14"/>
    <p:sldId id="265" r:id="rId15"/>
    <p:sldId id="277" r:id="rId16"/>
    <p:sldId id="278" r:id="rId17"/>
    <p:sldId id="281" r:id="rId18"/>
    <p:sldId id="282" r:id="rId19"/>
    <p:sldId id="266" r:id="rId20"/>
    <p:sldId id="276" r:id="rId21"/>
    <p:sldId id="267" r:id="rId22"/>
    <p:sldId id="279" r:id="rId23"/>
    <p:sldId id="268" r:id="rId24"/>
    <p:sldId id="269" r:id="rId25"/>
    <p:sldId id="280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8B1CF99-BB08-4E5B-966E-C54189A3E4D5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63582B3-964B-4F3D-8FBC-A00D914E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3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3E7-AF9E-40A2-9BBC-4DCB2330E064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AE49-0371-4B96-B9E0-A94B4DA9D8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3E7-AF9E-40A2-9BBC-4DCB2330E064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AE49-0371-4B96-B9E0-A94B4DA9D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3E7-AF9E-40A2-9BBC-4DCB2330E064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AE49-0371-4B96-B9E0-A94B4DA9D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3E7-AF9E-40A2-9BBC-4DCB2330E064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AE49-0371-4B96-B9E0-A94B4DA9D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3E7-AF9E-40A2-9BBC-4DCB2330E064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AE49-0371-4B96-B9E0-A94B4DA9D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3E7-AF9E-40A2-9BBC-4DCB2330E064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AE49-0371-4B96-B9E0-A94B4DA9D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3E7-AF9E-40A2-9BBC-4DCB2330E064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AE49-0371-4B96-B9E0-A94B4DA9D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3E7-AF9E-40A2-9BBC-4DCB2330E064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AE49-0371-4B96-B9E0-A94B4DA9D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3E7-AF9E-40A2-9BBC-4DCB2330E064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AE49-0371-4B96-B9E0-A94B4DA9D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3E7-AF9E-40A2-9BBC-4DCB2330E064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AE49-0371-4B96-B9E0-A94B4DA9D8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5F903E7-AF9E-40A2-9BBC-4DCB2330E064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44AE49-0371-4B96-B9E0-A94B4DA9D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F903E7-AF9E-40A2-9BBC-4DCB2330E064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44AE49-0371-4B96-B9E0-A94B4DA9D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File:Michelangelo-Buonarroti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en/9/9b/Agony_and_the_Ecstasy_1965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5/David_von_Michelangel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Italy: Birthplace of the Renaissance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4038600" cy="149961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17.1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52400" y="5257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Italian Renaissance is a rebirth of learning that produces many great works of art and literature.</a:t>
            </a:r>
            <a:endParaRPr lang="en-US" dirty="0"/>
          </a:p>
        </p:txBody>
      </p:sp>
      <p:pic>
        <p:nvPicPr>
          <p:cNvPr id="8" name="Picture 7" descr="WHSv3_17CO01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0"/>
            <a:ext cx="2819400" cy="3538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609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David</a:t>
            </a:r>
            <a:r>
              <a:rPr lang="en-US" dirty="0" smtClean="0"/>
              <a:t> (1501-1504), Michelangelo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/>
              <a:t>Michelangelo</a:t>
            </a:r>
            <a:r>
              <a:rPr lang="en-US" sz="3200" dirty="0" smtClean="0"/>
              <a:t> di Lodovico Buonarroti Simoni</a:t>
            </a:r>
            <a:endParaRPr lang="en-US" sz="3200" dirty="0"/>
          </a:p>
        </p:txBody>
      </p:sp>
      <p:pic>
        <p:nvPicPr>
          <p:cNvPr id="29698" name="Picture 2" descr="http://upload.wikimedia.org/wikipedia/commons/thumb/c/ca/Michelangelo-Buonarroti1.jpg/220px-Michelangelo-Buonarroti1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191000" cy="5410200"/>
          </a:xfrm>
          <a:prstGeom prst="rect">
            <a:avLst/>
          </a:prstGeom>
          <a:noFill/>
        </p:spPr>
      </p:pic>
      <p:pic>
        <p:nvPicPr>
          <p:cNvPr id="29700" name="Picture 4" descr="File:Agony and the Ecstasy 196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449722"/>
            <a:ext cx="3581400" cy="5408278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0"/>
            <a:ext cx="2667000" cy="541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Portrait painted after 1535 of Michelangelo at the age of 60 by </a:t>
            </a:r>
            <a:r>
              <a:rPr lang="en-US" dirty="0" err="1" smtClean="0"/>
              <a:t>Jacopino</a:t>
            </a:r>
            <a:r>
              <a:rPr lang="en-US" dirty="0" smtClean="0"/>
              <a:t> del Conte</a:t>
            </a:r>
          </a:p>
          <a:p>
            <a:r>
              <a:rPr lang="en-US" dirty="0" smtClean="0"/>
              <a:t>The novel and film </a:t>
            </a:r>
            <a:r>
              <a:rPr lang="en-US" b="1" i="1" dirty="0" smtClean="0"/>
              <a:t>The Agony and the Ecstasy </a:t>
            </a:r>
            <a:r>
              <a:rPr lang="en-US" dirty="0" smtClean="0"/>
              <a:t>is about him painting the Sistine Chapel for Pope Julius II.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2/22/Musei_vaticani%2C_cappella_sistina%2C_retro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997" y="1"/>
            <a:ext cx="514600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33400"/>
            <a:ext cx="2895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 of the ceiling of the Sistine Chapel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6/64/Creaci%C3%B3n_de_Ad%C3%A1n_%28Miguel_%C3%81ngel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7145"/>
            <a:ext cx="9144000" cy="41508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838200"/>
            <a:ext cx="77724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tx1"/>
                </a:solidFill>
              </a:rPr>
              <a:t>The Creation of Adam </a:t>
            </a:r>
            <a:r>
              <a:rPr lang="en-US" sz="3600" dirty="0" smtClean="0">
                <a:solidFill>
                  <a:schemeClr val="tx1"/>
                </a:solidFill>
              </a:rPr>
              <a:t>by Michelangelo, found of the ceiling of the Sistine Chapel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2/24/Rome_Sistine_Chapel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7915" y="0"/>
            <a:ext cx="521608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838200"/>
            <a:ext cx="3048000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Michelangelo’s </a:t>
            </a:r>
            <a:r>
              <a:rPr lang="en-US" sz="3600" b="1" i="1" dirty="0" smtClean="0">
                <a:solidFill>
                  <a:schemeClr val="tx1"/>
                </a:solidFill>
              </a:rPr>
              <a:t>The Last Judgment </a:t>
            </a:r>
            <a:r>
              <a:rPr lang="en-US" sz="3600" dirty="0" smtClean="0">
                <a:solidFill>
                  <a:schemeClr val="tx1"/>
                </a:solidFill>
              </a:rPr>
              <a:t>in the Sistine Chapel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Renaissance Revolutionizes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Leonardo, Renaissance Man</a:t>
            </a:r>
          </a:p>
          <a:p>
            <a:pPr lvl="1"/>
            <a:r>
              <a:rPr lang="en-US" b="1" dirty="0" smtClean="0"/>
              <a:t>Leonardo </a:t>
            </a:r>
            <a:r>
              <a:rPr lang="en-US" b="1" dirty="0" err="1" smtClean="0"/>
              <a:t>da</a:t>
            </a:r>
            <a:r>
              <a:rPr lang="en-US" b="1" dirty="0" smtClean="0"/>
              <a:t> Vinci</a:t>
            </a:r>
            <a:r>
              <a:rPr lang="en-US" dirty="0" smtClean="0"/>
              <a:t>—painter, sculptor, inventor, scientist</a:t>
            </a:r>
          </a:p>
          <a:p>
            <a:pPr lvl="1"/>
            <a:r>
              <a:rPr lang="en-US" dirty="0" smtClean="0"/>
              <a:t>Paints one of the best-known portraits in the world: the </a:t>
            </a:r>
            <a:r>
              <a:rPr lang="en-US" b="1" i="1" dirty="0" smtClean="0"/>
              <a:t>Mona Lisa</a:t>
            </a:r>
          </a:p>
          <a:p>
            <a:pPr lvl="1"/>
            <a:r>
              <a:rPr lang="en-US" dirty="0" smtClean="0"/>
              <a:t>Famous religious painting: </a:t>
            </a:r>
            <a:r>
              <a:rPr lang="en-US" b="1" i="1" dirty="0" smtClean="0"/>
              <a:t>The Last Supper</a:t>
            </a:r>
            <a:endParaRPr lang="en-US" b="1" i="1" dirty="0"/>
          </a:p>
        </p:txBody>
      </p:sp>
      <p:pic>
        <p:nvPicPr>
          <p:cNvPr id="8194" name="Picture 2" descr="File:Leonardo sel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81113"/>
            <a:ext cx="3429000" cy="537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Leonardo’s Work: Painting</a:t>
            </a:r>
            <a:endParaRPr lang="en-US" dirty="0"/>
          </a:p>
        </p:txBody>
      </p:sp>
      <p:pic>
        <p:nvPicPr>
          <p:cNvPr id="34818" name="Picture 2" descr="File:Mona Lisa, by Leonardo da Vinci, from C2RMF retouch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7994"/>
            <a:ext cx="3657600" cy="5450006"/>
          </a:xfrm>
          <a:prstGeom prst="rect">
            <a:avLst/>
          </a:prstGeom>
          <a:noFill/>
        </p:spPr>
      </p:pic>
      <p:pic>
        <p:nvPicPr>
          <p:cNvPr id="34820" name="Picture 4" descr="File:DaVinci LastSupper high res 2 nowatm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447800"/>
            <a:ext cx="5486400" cy="29832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4648200"/>
            <a:ext cx="2514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Left: </a:t>
            </a:r>
            <a:r>
              <a:rPr lang="en-US" i="1" dirty="0" smtClean="0">
                <a:solidFill>
                  <a:schemeClr val="tx1"/>
                </a:solidFill>
              </a:rPr>
              <a:t>Mona Lisa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Above: </a:t>
            </a:r>
            <a:r>
              <a:rPr lang="en-US" i="1" dirty="0" smtClean="0">
                <a:solidFill>
                  <a:schemeClr val="tx1"/>
                </a:solidFill>
              </a:rPr>
              <a:t>The Last Supper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Leonardo’s Work: Science &amp; Medicine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The </a:t>
            </a:r>
            <a:r>
              <a:rPr lang="en-US" i="1" dirty="0" err="1" smtClean="0"/>
              <a:t>Vitruvian</a:t>
            </a:r>
            <a:r>
              <a:rPr lang="en-US" i="1" dirty="0" smtClean="0"/>
              <a:t> Man</a:t>
            </a:r>
            <a:endParaRPr lang="en-US" i="1" dirty="0"/>
          </a:p>
        </p:txBody>
      </p:sp>
      <p:pic>
        <p:nvPicPr>
          <p:cNvPr id="35842" name="Picture 2" descr="File:Da Vinci Vitruve Luc Viatou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362200"/>
            <a:ext cx="3200400" cy="4354286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Studies of a fetus </a:t>
            </a:r>
            <a:r>
              <a:rPr lang="en-US" dirty="0" smtClean="0"/>
              <a:t>from Leonardo's journals</a:t>
            </a:r>
          </a:p>
          <a:p>
            <a:endParaRPr lang="en-US" dirty="0"/>
          </a:p>
        </p:txBody>
      </p:sp>
      <p:pic>
        <p:nvPicPr>
          <p:cNvPr id="35844" name="Picture 4" descr="File:Views of a Foetus in the Wom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514" y="2449513"/>
            <a:ext cx="4035822" cy="4256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Leonardo’s Work: Science &amp; Medicine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Investigating the motion of the arm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Organs of a Woman’s Body</a:t>
            </a:r>
            <a:endParaRPr lang="en-US" dirty="0"/>
          </a:p>
        </p:txBody>
      </p:sp>
      <p:pic>
        <p:nvPicPr>
          <p:cNvPr id="38914" name="Picture 2" descr="File:Studies of the Arm showing the Movements made by the Bicep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2711150" cy="3951287"/>
          </a:xfrm>
          <a:prstGeom prst="rect">
            <a:avLst/>
          </a:prstGeom>
          <a:noFill/>
        </p:spPr>
      </p:pic>
      <p:pic>
        <p:nvPicPr>
          <p:cNvPr id="38916" name="Picture 4" descr="File:The Principle Organs and Vascular and Urino-Genital Systems of a Woma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003" y="2449513"/>
            <a:ext cx="3221819" cy="3951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Leonardo’s Work: Inventions</a:t>
            </a:r>
            <a:endParaRPr lang="en-US" dirty="0"/>
          </a:p>
        </p:txBody>
      </p:sp>
      <p:pic>
        <p:nvPicPr>
          <p:cNvPr id="39938" name="Picture 2" descr="http://upload.wikimedia.org/wikipedia/commons/c/c5/Leonardo_Design_for_a_Flying_Machine%2C_c._1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48581"/>
            <a:ext cx="7315200" cy="530941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514600"/>
            <a:ext cx="1828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Design of a flying machine based on bat’s wings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Renaissance Revolutionizes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Raphael Advances Realism</a:t>
            </a:r>
          </a:p>
          <a:p>
            <a:pPr lvl="1"/>
            <a:r>
              <a:rPr lang="en-US" b="1" dirty="0" smtClean="0"/>
              <a:t>Raphael </a:t>
            </a:r>
            <a:r>
              <a:rPr lang="en-US" b="1" dirty="0" err="1" smtClean="0"/>
              <a:t>Sanzio</a:t>
            </a:r>
            <a:r>
              <a:rPr lang="en-US" dirty="0" smtClean="0"/>
              <a:t>, famous for his use of perspective</a:t>
            </a:r>
          </a:p>
          <a:p>
            <a:pPr lvl="1"/>
            <a:r>
              <a:rPr lang="en-US" dirty="0" smtClean="0"/>
              <a:t>Favorite subject: the Madonna and child</a:t>
            </a:r>
          </a:p>
          <a:p>
            <a:pPr lvl="1"/>
            <a:r>
              <a:rPr lang="en-US" dirty="0" smtClean="0"/>
              <a:t>Famous painting: </a:t>
            </a:r>
            <a:r>
              <a:rPr lang="en-US" b="1" i="1" dirty="0" smtClean="0"/>
              <a:t>School of Athens</a:t>
            </a:r>
            <a:endParaRPr lang="en-US" b="1" i="1" dirty="0"/>
          </a:p>
        </p:txBody>
      </p:sp>
      <p:pic>
        <p:nvPicPr>
          <p:cNvPr id="7170" name="Picture 2" descr="File:Sanzio 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03405"/>
            <a:ext cx="3962400" cy="5354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Italy’s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Renaissance</a:t>
            </a:r>
          </a:p>
          <a:p>
            <a:pPr lvl="1"/>
            <a:r>
              <a:rPr lang="en-US" b="1" i="1" dirty="0" smtClean="0"/>
              <a:t>Renaissance</a:t>
            </a:r>
            <a:r>
              <a:rPr lang="en-US" dirty="0" smtClean="0"/>
              <a:t>—an explosion of creativity in art, writing, and thought</a:t>
            </a:r>
          </a:p>
          <a:p>
            <a:pPr lvl="1"/>
            <a:r>
              <a:rPr lang="en-US" dirty="0" smtClean="0"/>
              <a:t>Started in northern Italy</a:t>
            </a:r>
          </a:p>
          <a:p>
            <a:pPr lvl="1"/>
            <a:r>
              <a:rPr lang="en-US" dirty="0" smtClean="0"/>
              <a:t>Lasted from 1300-1600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9/94/Sanzi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40312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School of Athens </a:t>
            </a:r>
            <a:r>
              <a:rPr lang="en-US" dirty="0" smtClean="0"/>
              <a:t>by Raphael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Renaissance Revolutionizes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Women Painters</a:t>
            </a:r>
          </a:p>
          <a:p>
            <a:pPr lvl="1"/>
            <a:r>
              <a:rPr lang="en-US" dirty="0" err="1" smtClean="0"/>
              <a:t>Sofonisba</a:t>
            </a:r>
            <a:r>
              <a:rPr lang="en-US" dirty="0" smtClean="0"/>
              <a:t> Anguissola (pictured right): first woman artist to gain world renown</a:t>
            </a:r>
          </a:p>
        </p:txBody>
      </p:sp>
      <p:pic>
        <p:nvPicPr>
          <p:cNvPr id="6146" name="Picture 2" descr="File:Self-portrait at the Easel Painting a Devotional Panel by Sofonisba Anguisso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1" y="1482957"/>
            <a:ext cx="4648200" cy="5375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Renaissance Revolutionizes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Women Painters</a:t>
            </a:r>
          </a:p>
          <a:p>
            <a:pPr lvl="1"/>
            <a:r>
              <a:rPr lang="en-US" dirty="0" smtClean="0"/>
              <a:t>Artemisia Gentileschi (self portrait below) paints strong, heroic women (see right).</a:t>
            </a:r>
          </a:p>
        </p:txBody>
      </p:sp>
      <p:pic>
        <p:nvPicPr>
          <p:cNvPr id="36866" name="Picture 2" descr="File:Self-portrait as the Allegory of Painting by Artemisia Gentilesch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2232572" cy="2971800"/>
          </a:xfrm>
          <a:prstGeom prst="rect">
            <a:avLst/>
          </a:prstGeom>
          <a:noFill/>
        </p:spPr>
      </p:pic>
      <p:pic>
        <p:nvPicPr>
          <p:cNvPr id="36868" name="Picture 4" descr="File:GENTILESCHI Judi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77226"/>
            <a:ext cx="4419600" cy="53807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3886200"/>
            <a:ext cx="2514600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chemeClr val="tx1"/>
                </a:solidFill>
              </a:rPr>
              <a:t>Judith Slaying </a:t>
            </a:r>
            <a:r>
              <a:rPr lang="en-US" b="1" i="1" dirty="0" err="1" smtClean="0">
                <a:solidFill>
                  <a:schemeClr val="tx1"/>
                </a:solidFill>
              </a:rPr>
              <a:t>Holofernes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(1614-20) Oil on canvas 199 x 162 cm Galleria </a:t>
            </a:r>
            <a:r>
              <a:rPr lang="en-US" dirty="0" err="1" smtClean="0">
                <a:solidFill>
                  <a:schemeClr val="tx1"/>
                </a:solidFill>
              </a:rPr>
              <a:t>degli</a:t>
            </a:r>
            <a:r>
              <a:rPr lang="en-US" dirty="0" smtClean="0">
                <a:solidFill>
                  <a:schemeClr val="tx1"/>
                </a:solidFill>
              </a:rPr>
              <a:t> Uffizi, Florence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Renaissance Writers Change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Trends in Writing</a:t>
            </a:r>
          </a:p>
          <a:p>
            <a:pPr lvl="1"/>
            <a:r>
              <a:rPr lang="en-US" dirty="0" smtClean="0"/>
              <a:t>Writers use the </a:t>
            </a:r>
            <a:r>
              <a:rPr lang="en-US" b="1" dirty="0" smtClean="0"/>
              <a:t>vernacular</a:t>
            </a:r>
            <a:r>
              <a:rPr lang="en-US" dirty="0" smtClean="0"/>
              <a:t>—their native language</a:t>
            </a:r>
          </a:p>
          <a:p>
            <a:pPr lvl="1"/>
            <a:r>
              <a:rPr lang="en-US" dirty="0" smtClean="0"/>
              <a:t>Self-expression or to portray individuality of the subject</a:t>
            </a:r>
          </a:p>
          <a:p>
            <a:r>
              <a:rPr lang="en-US" dirty="0" smtClean="0"/>
              <a:t>Petrarch and Boccaccio</a:t>
            </a:r>
          </a:p>
          <a:p>
            <a:pPr lvl="1"/>
            <a:r>
              <a:rPr lang="en-US" b="1" dirty="0" smtClean="0"/>
              <a:t>Francesco Petrarch</a:t>
            </a:r>
            <a:r>
              <a:rPr lang="en-US" dirty="0" smtClean="0"/>
              <a:t>, humanist and poet; woman named Laura is his muse</a:t>
            </a:r>
          </a:p>
          <a:p>
            <a:pPr lvl="1"/>
            <a:r>
              <a:rPr lang="en-US" b="1" dirty="0" smtClean="0"/>
              <a:t>Boccaccio</a:t>
            </a:r>
            <a:r>
              <a:rPr lang="en-US" dirty="0" smtClean="0"/>
              <a:t> is best known for the </a:t>
            </a:r>
            <a:r>
              <a:rPr lang="en-US" b="1" i="1" dirty="0" smtClean="0"/>
              <a:t>Decameron</a:t>
            </a:r>
            <a:r>
              <a:rPr lang="en-US" dirty="0" smtClean="0"/>
              <a:t>, a series of stories</a:t>
            </a:r>
            <a:endParaRPr lang="en-US" dirty="0"/>
          </a:p>
        </p:txBody>
      </p:sp>
      <p:pic>
        <p:nvPicPr>
          <p:cNvPr id="5122" name="Picture 2" descr="File:Altichiero, ritratto di francesco petrar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2521078" cy="2971801"/>
          </a:xfrm>
          <a:prstGeom prst="rect">
            <a:avLst/>
          </a:prstGeom>
          <a:noFill/>
        </p:spPr>
      </p:pic>
      <p:pic>
        <p:nvPicPr>
          <p:cNvPr id="5124" name="Picture 4" descr="File:Boccaccio by Morg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0141" y="3276600"/>
            <a:ext cx="2313859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Renaissance Writers Change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Machiavelli Advises Rulers</a:t>
            </a:r>
          </a:p>
          <a:p>
            <a:pPr lvl="1"/>
            <a:r>
              <a:rPr lang="en-US" b="1" dirty="0" err="1" smtClean="0"/>
              <a:t>Niccolo</a:t>
            </a:r>
            <a:r>
              <a:rPr lang="en-US" b="1" dirty="0" smtClean="0"/>
              <a:t> </a:t>
            </a:r>
            <a:r>
              <a:rPr lang="en-US" b="1" dirty="0" err="1" smtClean="0"/>
              <a:t>Machievelli</a:t>
            </a:r>
            <a:r>
              <a:rPr lang="en-US" dirty="0" smtClean="0"/>
              <a:t>, author of a political guidebook, </a:t>
            </a:r>
            <a:r>
              <a:rPr lang="en-US" b="1" i="1" dirty="0" smtClean="0"/>
              <a:t>The Prince</a:t>
            </a:r>
          </a:p>
          <a:p>
            <a:pPr lvl="1"/>
            <a:r>
              <a:rPr lang="en-US" i="1" dirty="0" smtClean="0"/>
              <a:t>The Prince </a:t>
            </a:r>
            <a:r>
              <a:rPr lang="en-US" dirty="0" smtClean="0"/>
              <a:t>examines how rulers can gain and keep power</a:t>
            </a:r>
          </a:p>
        </p:txBody>
      </p:sp>
      <p:pic>
        <p:nvPicPr>
          <p:cNvPr id="4098" name="Picture 2" descr="File:Portrait of Niccolò Machiavelli by Santi di Ti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70856"/>
            <a:ext cx="4191000" cy="5387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Renaissance Writers Change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Vittoria Colonna</a:t>
            </a:r>
          </a:p>
          <a:p>
            <a:pPr lvl="1"/>
            <a:r>
              <a:rPr lang="en-US" dirty="0" smtClean="0"/>
              <a:t>Woman writer with great influence</a:t>
            </a:r>
          </a:p>
          <a:p>
            <a:pPr lvl="1"/>
            <a:r>
              <a:rPr lang="en-US" dirty="0" smtClean="0"/>
              <a:t>Poems express personal emotions</a:t>
            </a:r>
            <a:endParaRPr lang="en-US" dirty="0"/>
          </a:p>
        </p:txBody>
      </p:sp>
      <p:pic>
        <p:nvPicPr>
          <p:cNvPr id="37890" name="Picture 2" descr="File:Vittoria Colonna from Lazi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558" y="1773238"/>
            <a:ext cx="3589883" cy="462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Italy’s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Merchants and the Medici</a:t>
            </a:r>
          </a:p>
          <a:p>
            <a:pPr lvl="1"/>
            <a:r>
              <a:rPr lang="en-US" dirty="0" smtClean="0"/>
              <a:t>A wealthy merchant class develops</a:t>
            </a:r>
          </a:p>
          <a:p>
            <a:pPr lvl="1"/>
            <a:r>
              <a:rPr lang="en-US" dirty="0" smtClean="0"/>
              <a:t>More emphasis on individual achievement</a:t>
            </a:r>
          </a:p>
          <a:p>
            <a:pPr lvl="1"/>
            <a:r>
              <a:rPr lang="en-US" dirty="0" smtClean="0"/>
              <a:t>Banking family, the </a:t>
            </a:r>
            <a:r>
              <a:rPr lang="en-US" b="1" dirty="0" smtClean="0"/>
              <a:t>Medici</a:t>
            </a:r>
            <a:r>
              <a:rPr lang="en-US" dirty="0" smtClean="0"/>
              <a:t>, controls Florence</a:t>
            </a:r>
          </a:p>
          <a:p>
            <a:r>
              <a:rPr lang="en-US" dirty="0" smtClean="0"/>
              <a:t>Looking to Greece and Rome</a:t>
            </a:r>
          </a:p>
          <a:p>
            <a:pPr lvl="1"/>
            <a:r>
              <a:rPr lang="en-US" dirty="0" smtClean="0"/>
              <a:t>Artists and scholars study ruins of Rome, and study Latin and Greek manuscripts</a:t>
            </a:r>
          </a:p>
          <a:p>
            <a:pPr lvl="1"/>
            <a:r>
              <a:rPr lang="en-US" dirty="0" smtClean="0"/>
              <a:t>Scholars move to Rome after the fall of Constantinople in 1453.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4245" b="4245"/>
          <a:stretch>
            <a:fillRect/>
          </a:stretch>
        </p:blipFill>
        <p:spPr bwMode="auto">
          <a:xfrm>
            <a:off x="609600" y="0"/>
            <a:ext cx="79737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and Worldly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Classics Lead to Humanism</a:t>
            </a:r>
          </a:p>
          <a:p>
            <a:pPr lvl="1"/>
            <a:r>
              <a:rPr lang="en-US" b="1" dirty="0" smtClean="0"/>
              <a:t>Humanism</a:t>
            </a:r>
            <a:r>
              <a:rPr lang="en-US" dirty="0" smtClean="0"/>
              <a:t>—intellectual movement focused on human achievements</a:t>
            </a:r>
          </a:p>
          <a:p>
            <a:pPr lvl="1"/>
            <a:r>
              <a:rPr lang="en-US" dirty="0" smtClean="0"/>
              <a:t>Humanists studied classical texts, history, literature, and philosophy</a:t>
            </a:r>
          </a:p>
          <a:p>
            <a:r>
              <a:rPr lang="en-US" dirty="0" smtClean="0"/>
              <a:t>Worldly Pleasures</a:t>
            </a:r>
          </a:p>
          <a:p>
            <a:pPr lvl="1"/>
            <a:r>
              <a:rPr lang="en-US" dirty="0" smtClean="0"/>
              <a:t>Renaissance society was </a:t>
            </a:r>
            <a:r>
              <a:rPr lang="en-US" b="1" dirty="0" smtClean="0"/>
              <a:t>secular</a:t>
            </a:r>
            <a:r>
              <a:rPr lang="en-US" dirty="0" smtClean="0"/>
              <a:t>—worldly</a:t>
            </a:r>
          </a:p>
          <a:p>
            <a:pPr lvl="1"/>
            <a:r>
              <a:rPr lang="en-US" dirty="0" smtClean="0"/>
              <a:t>Wealthy enjoyed fine food, homes, and clothes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and Worldly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Patrons of the Arts</a:t>
            </a:r>
          </a:p>
          <a:p>
            <a:pPr lvl="1"/>
            <a:r>
              <a:rPr lang="en-US" b="1" dirty="0" smtClean="0"/>
              <a:t>Patron</a:t>
            </a:r>
            <a:r>
              <a:rPr lang="en-US" dirty="0" smtClean="0"/>
              <a:t>—a financial supporter of artists</a:t>
            </a:r>
          </a:p>
          <a:p>
            <a:pPr lvl="1"/>
            <a:r>
              <a:rPr lang="en-US" dirty="0" smtClean="0"/>
              <a:t>Church leaders spend money on artworks to beautify cities</a:t>
            </a:r>
          </a:p>
          <a:p>
            <a:pPr lvl="1"/>
            <a:r>
              <a:rPr lang="en-US" dirty="0" smtClean="0"/>
              <a:t>Wealthy merchants also patrons of the arts</a:t>
            </a:r>
          </a:p>
          <a:p>
            <a:r>
              <a:rPr lang="en-US" dirty="0" smtClean="0"/>
              <a:t>The Renaissance Man</a:t>
            </a:r>
          </a:p>
          <a:p>
            <a:pPr lvl="1"/>
            <a:r>
              <a:rPr lang="en-US" dirty="0" smtClean="0"/>
              <a:t>Excels in many fields: the classics, art, politics, and combat</a:t>
            </a:r>
          </a:p>
          <a:p>
            <a:pPr lvl="1"/>
            <a:r>
              <a:rPr lang="en-US" dirty="0" smtClean="0"/>
              <a:t>Baldassare Castiglione’s (pictured right)</a:t>
            </a:r>
            <a:r>
              <a:rPr lang="en-US" i="1" dirty="0" smtClean="0"/>
              <a:t>The Courtier </a:t>
            </a:r>
            <a:r>
              <a:rPr lang="en-US" dirty="0" smtClean="0"/>
              <a:t>(1528) teaches how to become a “universal” person</a:t>
            </a:r>
            <a:endParaRPr lang="en-US" dirty="0"/>
          </a:p>
        </p:txBody>
      </p:sp>
      <p:pic>
        <p:nvPicPr>
          <p:cNvPr id="11266" name="Picture 2" descr="File:Balthazar Castiglione, by Raffaello Sanzio, from C2RMF retouch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038" y="1773238"/>
            <a:ext cx="3714924" cy="462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and Worldly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Renaissance Woman</a:t>
            </a:r>
          </a:p>
          <a:p>
            <a:pPr lvl="1"/>
            <a:r>
              <a:rPr lang="en-US" dirty="0" smtClean="0"/>
              <a:t>Upper-class, educated in classics, charming</a:t>
            </a:r>
          </a:p>
          <a:p>
            <a:pPr lvl="1"/>
            <a:r>
              <a:rPr lang="en-US" dirty="0" smtClean="0"/>
              <a:t>Expected to inspire art but not create it</a:t>
            </a:r>
          </a:p>
          <a:p>
            <a:pPr lvl="1"/>
            <a:r>
              <a:rPr lang="en-US" dirty="0" smtClean="0"/>
              <a:t>Isabella </a:t>
            </a:r>
            <a:r>
              <a:rPr lang="en-US" dirty="0" err="1" smtClean="0"/>
              <a:t>d’Este</a:t>
            </a:r>
            <a:r>
              <a:rPr lang="en-US" dirty="0" smtClean="0"/>
              <a:t>, patron of the artists, wields power in Mantua</a:t>
            </a:r>
            <a:endParaRPr lang="en-US" dirty="0"/>
          </a:p>
        </p:txBody>
      </p:sp>
      <p:pic>
        <p:nvPicPr>
          <p:cNvPr id="10242" name="Picture 2" descr="File:Tizian 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30088"/>
            <a:ext cx="3657600" cy="5427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Renaissance Revolutionizes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Artistic Styles Change</a:t>
            </a:r>
          </a:p>
          <a:p>
            <a:pPr lvl="1"/>
            <a:r>
              <a:rPr lang="en-US" dirty="0" smtClean="0"/>
              <a:t>Artists use realistic style copied from classical art, often to portray religious subjects</a:t>
            </a:r>
          </a:p>
          <a:p>
            <a:pPr lvl="1"/>
            <a:r>
              <a:rPr lang="en-US" dirty="0" smtClean="0"/>
              <a:t>Painters use </a:t>
            </a:r>
            <a:r>
              <a:rPr lang="en-US" b="1" dirty="0" smtClean="0"/>
              <a:t>perspective</a:t>
            </a:r>
            <a:r>
              <a:rPr lang="en-US" dirty="0" smtClean="0"/>
              <a:t>—a way to show three dimensions on canvas</a:t>
            </a:r>
          </a:p>
          <a:p>
            <a:r>
              <a:rPr lang="en-US" dirty="0" smtClean="0"/>
              <a:t>Realistic Painting and Sculpture</a:t>
            </a:r>
          </a:p>
          <a:p>
            <a:pPr lvl="1"/>
            <a:r>
              <a:rPr lang="en-US" dirty="0" smtClean="0"/>
              <a:t>Realistic portraits of prominent citizens</a:t>
            </a:r>
          </a:p>
          <a:p>
            <a:pPr lvl="1"/>
            <a:r>
              <a:rPr lang="en-US" dirty="0" smtClean="0"/>
              <a:t>Sculpture shows natural postures and expressions</a:t>
            </a:r>
          </a:p>
          <a:p>
            <a:pPr lvl="1"/>
            <a:r>
              <a:rPr lang="en-US" dirty="0" smtClean="0"/>
              <a:t>The biblical David is a favorite subject among sculptors (although he looks more like a classical Greek)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Sv3_17CO01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649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grpSp>
        <p:nvGrpSpPr>
          <p:cNvPr id="12" name="Group 11"/>
          <p:cNvGrpSpPr/>
          <p:nvPr/>
        </p:nvGrpSpPr>
        <p:grpSpPr>
          <a:xfrm>
            <a:off x="5486400" y="14561"/>
            <a:ext cx="3657600" cy="6843439"/>
            <a:chOff x="5486400" y="14561"/>
            <a:chExt cx="3657600" cy="6843439"/>
          </a:xfrm>
        </p:grpSpPr>
        <p:pic>
          <p:nvPicPr>
            <p:cNvPr id="3076" name="Picture 4" descr="File:David von Michelangel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14561"/>
              <a:ext cx="3657600" cy="6843439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19772558">
              <a:off x="5978340" y="3041717"/>
              <a:ext cx="2522872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CENSORED</a:t>
              </a:r>
              <a:endParaRPr lang="en-US" sz="2800" dirty="0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98</TotalTime>
  <Words>666</Words>
  <Application>Microsoft Office PowerPoint</Application>
  <PresentationFormat>On-screen Show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Module</vt:lpstr>
      <vt:lpstr>Italy: Birthplace of the Renaissance</vt:lpstr>
      <vt:lpstr>Italy’s Advantages</vt:lpstr>
      <vt:lpstr>Italy’s Advantages</vt:lpstr>
      <vt:lpstr>PowerPoint Presentation</vt:lpstr>
      <vt:lpstr>Classical and Worldly Values</vt:lpstr>
      <vt:lpstr>Classical and Worldly Values</vt:lpstr>
      <vt:lpstr>Classical and Worldly Values</vt:lpstr>
      <vt:lpstr>The Renaissance Revolutionizes Art</vt:lpstr>
      <vt:lpstr>PowerPoint Presentation</vt:lpstr>
      <vt:lpstr>Michelangelo di Lodovico Buonarroti Simoni</vt:lpstr>
      <vt:lpstr>PowerPoint Presentation</vt:lpstr>
      <vt:lpstr>PowerPoint Presentation</vt:lpstr>
      <vt:lpstr>PowerPoint Presentation</vt:lpstr>
      <vt:lpstr>The Renaissance Revolutionizes Art</vt:lpstr>
      <vt:lpstr>Leonardo’s Work: Painting</vt:lpstr>
      <vt:lpstr>Leonardo’s Work: Science &amp; Medicine</vt:lpstr>
      <vt:lpstr>Leonardo’s Work: Science &amp; Medicine</vt:lpstr>
      <vt:lpstr>Leonardo’s Work: Inventions</vt:lpstr>
      <vt:lpstr>The Renaissance Revolutionizes Art</vt:lpstr>
      <vt:lpstr>School of Athens by Raphael</vt:lpstr>
      <vt:lpstr>The Renaissance Revolutionizes Art</vt:lpstr>
      <vt:lpstr>The Renaissance Revolutionizes Art</vt:lpstr>
      <vt:lpstr>Renaissance Writers Change Literature</vt:lpstr>
      <vt:lpstr>Renaissance Writers Change Literature</vt:lpstr>
      <vt:lpstr>Renaissance Writers Change Literature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17: European Renaissance and Reformation, 1300-1600</dc:title>
  <dc:creator>Windows User</dc:creator>
  <cp:lastModifiedBy>user</cp:lastModifiedBy>
  <cp:revision>13</cp:revision>
  <dcterms:created xsi:type="dcterms:W3CDTF">2012-01-05T00:59:02Z</dcterms:created>
  <dcterms:modified xsi:type="dcterms:W3CDTF">2014-09-26T02:30:46Z</dcterms:modified>
</cp:coreProperties>
</file>