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EBF0F1CE-C068-4321-BCEA-3ACB07E89FE0}">
  <a:tblStyle styleId="{EBF0F1CE-C068-4321-BCEA-3ACB07E89FE0}" styleName="Table_0">
    <a:wholeTbl>
      <a:tcTxStyle b="off" i="off">
        <a:font>
          <a:latin typeface="Cambria"/>
          <a:ea typeface="Cambria"/>
          <a:cs typeface="Cambria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0F5FB"/>
          </a:solidFill>
        </a:fill>
      </a:tcStyle>
    </a:wholeTbl>
    <a:band1H>
      <a:tcStyle>
        <a:tcBdr/>
        <a:fill>
          <a:solidFill>
            <a:srgbClr val="DDEAF6"/>
          </a:solidFill>
        </a:fill>
      </a:tcStyle>
    </a:band1H>
    <a:band1V>
      <a:tcStyle>
        <a:tcBdr/>
        <a:fill>
          <a:solidFill>
            <a:srgbClr val="DDEAF6"/>
          </a:solidFill>
        </a:fill>
      </a:tcStyle>
    </a:band1V>
    <a:lastCol>
      <a:tcTxStyle b="on" i="off">
        <a:font>
          <a:latin typeface="Cambria"/>
          <a:ea typeface="Cambria"/>
          <a:cs typeface="Cambria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mbria"/>
          <a:ea typeface="Cambria"/>
          <a:cs typeface="Cambria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mbria"/>
          <a:ea typeface="Cambria"/>
          <a:cs typeface="Cambria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mbria"/>
          <a:ea typeface="Cambria"/>
          <a:cs typeface="Cambria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>
        <p:scale>
          <a:sx n="76" d="100"/>
          <a:sy n="76" d="100"/>
        </p:scale>
        <p:origin x="-468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637726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Analyze: </a:t>
            </a: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determine the component parts; examine their nature and relationship.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Assess/Evaluate:</a:t>
            </a: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judge the value or character of something; appraise; evaluate the positive points and the negative ones; give an opinion regarding the value of; discuss the advantages and disadvantages of.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Compare: </a:t>
            </a: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examine for the purpose of noting similarities and differences.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Contrast: </a:t>
            </a: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examine in order to show dissimilarities or points of difference.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Describe: </a:t>
            </a: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give an account of; tell about; give a word picture of.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Discuss: </a:t>
            </a: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talk over; write about; consider or examine by argument or from various points of view; debate; present the different sides of.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Explain: </a:t>
            </a: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clear or plain; make clear the causes or reasons for; make known in detail; tell the meaning of.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Identify: </a:t>
            </a: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cite specific events, phenomena, and show a connection.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Shape 11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Cambria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/>
            </a:lvl1pPr>
            <a:lvl2pPr marL="4572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/>
            </a:lvl2pPr>
            <a:lvl3pPr marL="9144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/>
            </a:lvl3pPr>
            <a:lvl4pPr marL="13716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/>
            </a:lvl4pPr>
            <a:lvl5pPr marL="18288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/>
            </a:lvl5pPr>
            <a:lvl6pPr marL="22860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/>
            </a:lvl6pPr>
            <a:lvl7pPr marL="27432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/>
            </a:lvl7pPr>
            <a:lvl8pPr marL="32004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/>
            </a:lvl8pPr>
            <a:lvl9pPr marL="36576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‹#›</a:t>
            </a:fld>
            <a:endParaRPr lang="en-US" sz="1200" b="0" i="0" u="none" strike="noStrike" cap="none" baseline="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Cambr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Char char="•"/>
              <a:defRPr/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‹#›</a:t>
            </a:fld>
            <a:endParaRPr lang="en-US" sz="1200" b="0" i="0" u="none" strike="noStrike" cap="none" baseline="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Cambr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Char char="•"/>
              <a:defRPr/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‹#›</a:t>
            </a:fld>
            <a:endParaRPr lang="en-US" sz="1200" b="0" i="0" u="none" strike="noStrike" cap="none" baseline="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Cambr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Char char="•"/>
              <a:defRPr/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‹#›</a:t>
            </a:fld>
            <a:endParaRPr lang="en-US" sz="1200" b="0" i="0" u="none" strike="noStrike" cap="none" baseline="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mbria"/>
              <a:buNone/>
              <a:defRPr/>
            </a:lvl1pPr>
            <a:lvl2pPr marL="457200" indent="0" rtl="0">
              <a:spcBef>
                <a:spcPts val="0"/>
              </a:spcBef>
              <a:buFont typeface="Cambria"/>
              <a:buNone/>
              <a:defRPr/>
            </a:lvl2pPr>
            <a:lvl3pPr marL="914400" indent="0" rtl="0">
              <a:spcBef>
                <a:spcPts val="0"/>
              </a:spcBef>
              <a:buFont typeface="Cambria"/>
              <a:buNone/>
              <a:defRPr/>
            </a:lvl3pPr>
            <a:lvl4pPr marL="1371600" indent="0" rtl="0">
              <a:spcBef>
                <a:spcPts val="0"/>
              </a:spcBef>
              <a:buFont typeface="Cambria"/>
              <a:buNone/>
              <a:defRPr/>
            </a:lvl4pPr>
            <a:lvl5pPr marL="1828800" indent="0" rtl="0">
              <a:spcBef>
                <a:spcPts val="0"/>
              </a:spcBef>
              <a:buFont typeface="Cambria"/>
              <a:buNone/>
              <a:defRPr/>
            </a:lvl5pPr>
            <a:lvl6pPr marL="2286000" indent="0" rtl="0">
              <a:spcBef>
                <a:spcPts val="0"/>
              </a:spcBef>
              <a:buFont typeface="Cambria"/>
              <a:buNone/>
              <a:defRPr/>
            </a:lvl6pPr>
            <a:lvl7pPr marL="2743200" indent="0" rtl="0">
              <a:spcBef>
                <a:spcPts val="0"/>
              </a:spcBef>
              <a:buFont typeface="Cambria"/>
              <a:buNone/>
              <a:defRPr/>
            </a:lvl7pPr>
            <a:lvl8pPr marL="3200400" indent="0" rtl="0">
              <a:spcBef>
                <a:spcPts val="0"/>
              </a:spcBef>
              <a:buFont typeface="Cambria"/>
              <a:buNone/>
              <a:defRPr/>
            </a:lvl8pPr>
            <a:lvl9pPr marL="3657600" indent="0" rtl="0">
              <a:spcBef>
                <a:spcPts val="0"/>
              </a:spcBef>
              <a:buFont typeface="Cambria"/>
              <a:buNone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‹#›</a:t>
            </a:fld>
            <a:endParaRPr lang="en-US" sz="1200" b="0" i="0" u="none" strike="noStrike" cap="none" baseline="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lt1"/>
              </a:buClr>
              <a:buFont typeface="Cambria"/>
              <a:buNone/>
              <a:defRPr/>
            </a:lvl1pPr>
            <a:lvl2pPr marL="457200" indent="0" rtl="0">
              <a:spcBef>
                <a:spcPts val="0"/>
              </a:spcBef>
              <a:buClr>
                <a:schemeClr val="lt1"/>
              </a:buClr>
              <a:buFont typeface="Cambria"/>
              <a:buNone/>
              <a:defRPr/>
            </a:lvl2pPr>
            <a:lvl3pPr marL="914400" indent="0" rtl="0">
              <a:spcBef>
                <a:spcPts val="0"/>
              </a:spcBef>
              <a:buClr>
                <a:schemeClr val="lt1"/>
              </a:buClr>
              <a:buFont typeface="Cambria"/>
              <a:buNone/>
              <a:defRPr/>
            </a:lvl3pPr>
            <a:lvl4pPr marL="1371600" indent="0" rtl="0">
              <a:spcBef>
                <a:spcPts val="0"/>
              </a:spcBef>
              <a:buClr>
                <a:schemeClr val="lt1"/>
              </a:buClr>
              <a:buFont typeface="Cambria"/>
              <a:buNone/>
              <a:defRPr/>
            </a:lvl4pPr>
            <a:lvl5pPr marL="1828800" indent="0" rtl="0">
              <a:spcBef>
                <a:spcPts val="0"/>
              </a:spcBef>
              <a:buClr>
                <a:schemeClr val="lt1"/>
              </a:buClr>
              <a:buFont typeface="Cambria"/>
              <a:buNone/>
              <a:defRPr/>
            </a:lvl5pPr>
            <a:lvl6pPr marL="2286000" indent="0" rtl="0">
              <a:spcBef>
                <a:spcPts val="0"/>
              </a:spcBef>
              <a:buClr>
                <a:schemeClr val="lt1"/>
              </a:buClr>
              <a:buFont typeface="Cambria"/>
              <a:buNone/>
              <a:defRPr/>
            </a:lvl6pPr>
            <a:lvl7pPr marL="2743200" indent="0" rtl="0">
              <a:spcBef>
                <a:spcPts val="0"/>
              </a:spcBef>
              <a:buClr>
                <a:schemeClr val="lt1"/>
              </a:buClr>
              <a:buFont typeface="Cambria"/>
              <a:buNone/>
              <a:defRPr/>
            </a:lvl7pPr>
            <a:lvl8pPr marL="3200400" indent="0" rtl="0">
              <a:spcBef>
                <a:spcPts val="0"/>
              </a:spcBef>
              <a:buClr>
                <a:schemeClr val="lt1"/>
              </a:buClr>
              <a:buFont typeface="Cambria"/>
              <a:buNone/>
              <a:defRPr/>
            </a:lvl8pPr>
            <a:lvl9pPr marL="3657600" indent="0" rtl="0">
              <a:spcBef>
                <a:spcPts val="0"/>
              </a:spcBef>
              <a:buClr>
                <a:schemeClr val="lt1"/>
              </a:buClr>
              <a:buFont typeface="Cambria"/>
              <a:buNone/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‹#›</a:t>
            </a:fld>
            <a:endParaRPr lang="en-US" sz="1200" b="0" i="0" u="none" strike="noStrike" cap="none" baseline="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Cambr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Char char="•"/>
              <a:defRPr/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Char char="•"/>
              <a:defRPr/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‹#›</a:t>
            </a:fld>
            <a:endParaRPr lang="en-US" sz="1200" b="0" i="0" u="none" strike="noStrike" cap="none" baseline="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Cambr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mbria"/>
              <a:buNone/>
              <a:defRPr/>
            </a:lvl1pPr>
            <a:lvl2pPr marL="457200" indent="0" rtl="0">
              <a:spcBef>
                <a:spcPts val="0"/>
              </a:spcBef>
              <a:buFont typeface="Cambria"/>
              <a:buNone/>
              <a:defRPr/>
            </a:lvl2pPr>
            <a:lvl3pPr marL="914400" indent="0" rtl="0">
              <a:spcBef>
                <a:spcPts val="0"/>
              </a:spcBef>
              <a:buFont typeface="Cambria"/>
              <a:buNone/>
              <a:defRPr/>
            </a:lvl3pPr>
            <a:lvl4pPr marL="1371600" indent="0" rtl="0">
              <a:spcBef>
                <a:spcPts val="0"/>
              </a:spcBef>
              <a:buFont typeface="Cambria"/>
              <a:buNone/>
              <a:defRPr/>
            </a:lvl4pPr>
            <a:lvl5pPr marL="1828800" indent="0" rtl="0">
              <a:spcBef>
                <a:spcPts val="0"/>
              </a:spcBef>
              <a:buFont typeface="Cambria"/>
              <a:buNone/>
              <a:defRPr/>
            </a:lvl5pPr>
            <a:lvl6pPr marL="2286000" indent="0" rtl="0">
              <a:spcBef>
                <a:spcPts val="0"/>
              </a:spcBef>
              <a:buFont typeface="Cambria"/>
              <a:buNone/>
              <a:defRPr/>
            </a:lvl6pPr>
            <a:lvl7pPr marL="2743200" indent="0" rtl="0">
              <a:spcBef>
                <a:spcPts val="0"/>
              </a:spcBef>
              <a:buFont typeface="Cambria"/>
              <a:buNone/>
              <a:defRPr/>
            </a:lvl7pPr>
            <a:lvl8pPr marL="3200400" indent="0" rtl="0">
              <a:spcBef>
                <a:spcPts val="0"/>
              </a:spcBef>
              <a:buFont typeface="Cambria"/>
              <a:buNone/>
              <a:defRPr/>
            </a:lvl8pPr>
            <a:lvl9pPr marL="3657600" indent="0" rtl="0">
              <a:spcBef>
                <a:spcPts val="0"/>
              </a:spcBef>
              <a:buFont typeface="Cambria"/>
              <a:buNone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Char char="•"/>
              <a:defRPr/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mbria"/>
              <a:buNone/>
              <a:defRPr/>
            </a:lvl1pPr>
            <a:lvl2pPr marL="457200" indent="0" rtl="0">
              <a:spcBef>
                <a:spcPts val="0"/>
              </a:spcBef>
              <a:buFont typeface="Cambria"/>
              <a:buNone/>
              <a:defRPr/>
            </a:lvl2pPr>
            <a:lvl3pPr marL="914400" indent="0" rtl="0">
              <a:spcBef>
                <a:spcPts val="0"/>
              </a:spcBef>
              <a:buFont typeface="Cambria"/>
              <a:buNone/>
              <a:defRPr/>
            </a:lvl3pPr>
            <a:lvl4pPr marL="1371600" indent="0" rtl="0">
              <a:spcBef>
                <a:spcPts val="0"/>
              </a:spcBef>
              <a:buFont typeface="Cambria"/>
              <a:buNone/>
              <a:defRPr/>
            </a:lvl4pPr>
            <a:lvl5pPr marL="1828800" indent="0" rtl="0">
              <a:spcBef>
                <a:spcPts val="0"/>
              </a:spcBef>
              <a:buFont typeface="Cambria"/>
              <a:buNone/>
              <a:defRPr/>
            </a:lvl5pPr>
            <a:lvl6pPr marL="2286000" indent="0" rtl="0">
              <a:spcBef>
                <a:spcPts val="0"/>
              </a:spcBef>
              <a:buFont typeface="Cambria"/>
              <a:buNone/>
              <a:defRPr/>
            </a:lvl6pPr>
            <a:lvl7pPr marL="2743200" indent="0" rtl="0">
              <a:spcBef>
                <a:spcPts val="0"/>
              </a:spcBef>
              <a:buFont typeface="Cambria"/>
              <a:buNone/>
              <a:defRPr/>
            </a:lvl7pPr>
            <a:lvl8pPr marL="3200400" indent="0" rtl="0">
              <a:spcBef>
                <a:spcPts val="0"/>
              </a:spcBef>
              <a:buFont typeface="Cambria"/>
              <a:buNone/>
              <a:defRPr/>
            </a:lvl8pPr>
            <a:lvl9pPr marL="3657600" indent="0" rtl="0">
              <a:spcBef>
                <a:spcPts val="0"/>
              </a:spcBef>
              <a:buFont typeface="Cambria"/>
              <a:buNone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Char char="•"/>
              <a:defRPr/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‹#›</a:t>
            </a:fld>
            <a:endParaRPr lang="en-US" sz="1200" b="0" i="0" u="none" strike="noStrike" cap="none" baseline="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Cambr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‹#›</a:t>
            </a:fld>
            <a:endParaRPr lang="en-US" sz="1200" b="0" i="0" u="none" strike="noStrike" cap="none" baseline="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‹#›</a:t>
            </a:fld>
            <a:endParaRPr lang="en-US" sz="1200" b="0" i="0" u="none" strike="noStrike" cap="none" baseline="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mbria"/>
              <a:buNone/>
              <a:defRPr/>
            </a:lvl1pPr>
            <a:lvl2pPr marL="457200" indent="0" rtl="0">
              <a:spcBef>
                <a:spcPts val="0"/>
              </a:spcBef>
              <a:buFont typeface="Cambria"/>
              <a:buNone/>
              <a:defRPr/>
            </a:lvl2pPr>
            <a:lvl3pPr marL="914400" indent="0" rtl="0">
              <a:spcBef>
                <a:spcPts val="0"/>
              </a:spcBef>
              <a:buFont typeface="Cambria"/>
              <a:buNone/>
              <a:defRPr/>
            </a:lvl3pPr>
            <a:lvl4pPr marL="1371600" indent="0" rtl="0">
              <a:spcBef>
                <a:spcPts val="0"/>
              </a:spcBef>
              <a:buFont typeface="Cambria"/>
              <a:buNone/>
              <a:defRPr/>
            </a:lvl4pPr>
            <a:lvl5pPr marL="1828800" indent="0" rtl="0">
              <a:spcBef>
                <a:spcPts val="0"/>
              </a:spcBef>
              <a:buFont typeface="Cambria"/>
              <a:buNone/>
              <a:defRPr/>
            </a:lvl5pPr>
            <a:lvl6pPr marL="2286000" indent="0" rtl="0">
              <a:spcBef>
                <a:spcPts val="0"/>
              </a:spcBef>
              <a:buFont typeface="Cambria"/>
              <a:buNone/>
              <a:defRPr/>
            </a:lvl6pPr>
            <a:lvl7pPr marL="2743200" indent="0" rtl="0">
              <a:spcBef>
                <a:spcPts val="0"/>
              </a:spcBef>
              <a:buFont typeface="Cambria"/>
              <a:buNone/>
              <a:defRPr/>
            </a:lvl7pPr>
            <a:lvl8pPr marL="3200400" indent="0" rtl="0">
              <a:spcBef>
                <a:spcPts val="0"/>
              </a:spcBef>
              <a:buFont typeface="Cambria"/>
              <a:buNone/>
              <a:defRPr/>
            </a:lvl8pPr>
            <a:lvl9pPr marL="3657600" indent="0" rtl="0">
              <a:spcBef>
                <a:spcPts val="0"/>
              </a:spcBef>
              <a:buFont typeface="Cambria"/>
              <a:buNone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‹#›</a:t>
            </a:fld>
            <a:endParaRPr lang="en-US" sz="1200" b="0" i="0" u="none" strike="noStrike" cap="none" baseline="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Cambria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indent="-5080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Char char="•"/>
              <a:defRPr/>
            </a:lvl1pPr>
            <a:lvl2pPr marL="685800" marR="0" indent="-762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2pPr>
            <a:lvl3pPr marL="1143000" marR="0" indent="-101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3pPr>
            <a:lvl4pPr marL="16002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4pPr>
            <a:lvl5pPr marL="20574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5pPr>
            <a:lvl6pPr marL="25146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6pPr>
            <a:lvl7pPr marL="29718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7pPr>
            <a:lvl8pPr marL="34290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8pPr>
            <a:lvl9pPr marL="38862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‹#›</a:t>
            </a:fld>
            <a:endParaRPr lang="en-US" sz="1200" b="0" i="0" u="none" strike="noStrike" cap="none" baseline="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10%20Commandments%20of%20AP%20Essay%20Writing.doc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mbria"/>
              <a:buNone/>
            </a:pPr>
            <a:r>
              <a:rPr lang="en-US" sz="60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AP World History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The AP Exam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mbria"/>
              <a:buNone/>
            </a:pPr>
            <a:r>
              <a:rPr lang="en-US" sz="4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Back to the Comparative Essay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8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Part #1 – Thesis</a:t>
            </a:r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Answer the prompt</a:t>
            </a:r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Must </a:t>
            </a:r>
            <a:r>
              <a:rPr lang="en-US" sz="2400" b="0" i="0" u="none" strike="noStrike" cap="none" baseline="0" dirty="0" smtClean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be in </a:t>
            </a:r>
            <a:r>
              <a:rPr lang="en-US" sz="2400" b="0" i="0" u="none" strike="noStrike" cap="none" baseline="0" dirty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the first paragraph</a:t>
            </a:r>
          </a:p>
          <a:p>
            <a:pPr marL="457200" marR="0" lvl="1" indent="0" algn="l" rtl="0">
              <a:lnSpc>
                <a:spcPct val="80000"/>
              </a:lnSpc>
              <a:spcBef>
                <a:spcPts val="500"/>
              </a:spcBef>
              <a:buClr>
                <a:schemeClr val="lt1"/>
              </a:buClr>
              <a:buSzPct val="100000"/>
              <a:buNone/>
            </a:pPr>
            <a:r>
              <a:rPr lang="en-US" sz="2400" b="0" i="0" u="none" strike="noStrike" cap="none" baseline="0" dirty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OR</a:t>
            </a:r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It may be in the last paragraph</a:t>
            </a:r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Practice Thesis (from 2010 Comparative Essay – revised)</a:t>
            </a:r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Analyze similarities and differences in techniques of imperial administration in TWO of the following empires.</a:t>
            </a:r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Han China (206 B.C.E.–220 C.E.)</a:t>
            </a:r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 dirty="0" err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Mauryan</a:t>
            </a:r>
            <a:r>
              <a:rPr lang="en-US" sz="2400" b="0" i="0" u="none" strike="noStrike" cap="none" baseline="0" dirty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/Gupta India (320 B.C.E.–550 C.E.)</a:t>
            </a:r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Imperial Rome (31 B.C.E.–476 C.E.)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mbria"/>
              <a:buNone/>
            </a:pPr>
            <a:r>
              <a:rPr lang="en-US" sz="4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My Practice Thesis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While the Han Empire (206 B.C.E.–220 C.E.) and the Roman Empire (31 B.C.E.–476 C.E.) both were ruled by a single strong monarch, the management of the Han Empire was undertaken by a well-educated professional burueacratic class, Roman political administration was largely left to relatives and friends of the ruling family.</a:t>
            </a: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mbria"/>
              <a:buNone/>
            </a:pPr>
            <a:r>
              <a:rPr lang="en-US" sz="4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The Body of your Essay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Good essays tend to follow the thesis statement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This is the same as an English Essay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Does not have to (this is different than an English Essay)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Part #2 - Addresses the Prompt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Similarity AND Difference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Your essay must contain similarities and differences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Your goal should be three of each</a:t>
            </a:r>
          </a:p>
          <a:p>
            <a:pPr marL="1600200" marR="0" lvl="3" indent="-228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That is not always going to be possible</a:t>
            </a:r>
          </a:p>
          <a:p>
            <a:pPr marL="1600200" marR="0" lvl="3" indent="-228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You are aiming high</a:t>
            </a: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mbria"/>
              <a:buNone/>
            </a:pPr>
            <a:r>
              <a:rPr lang="en-US" sz="4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The Body of your Essay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Part #3 – Direct Comparison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A discussion of a similarity or difference between the two subjects of the essay in one sentence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Try to include a Comparative term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Cannot be the same comparison as EITHER of your Addresses topics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Example (same prompt):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While the Han emperors were often influenced by women (wives, mothers, and regents), the women who surrounded the Roman rulers were not allowed any role in government.</a:t>
            </a: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mbria"/>
              <a:buNone/>
            </a:pPr>
            <a:r>
              <a:rPr lang="en-US" sz="4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The Body of your Essay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8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Part #4 – Analysis</a:t>
            </a:r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This is the part where you explain the reason for the similarity or difference.</a:t>
            </a:r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How does the similarity/difference develop?</a:t>
            </a:r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Why does the similarity/difference develop?</a:t>
            </a:r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Example:</a:t>
            </a:r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The Romans did not allow women to participate in civic life due to a long-standing cultural bias against women, while the Chinese, although not publically accepting of women in power, were often left with a child ruler who was unable rule on his own and was left at the whim of his mother.  This is possibly due to the Confucian ideals that require a child to defer to his parents.</a:t>
            </a: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mbria"/>
              <a:buNone/>
            </a:pPr>
            <a:r>
              <a:rPr lang="en-US" sz="4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The Body of your Essay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Part #5 – Evidence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This is where you show off your knowledge of the subject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These are the facts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Easiest part of the essay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Should be interwoven into the larger essay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Example: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The Roman empire consisted of a number of dynastic lines, such as the Julio-Claudian, Flavian, Antonine, and Severan.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The Han ruler was aided by an advisory board consisting of the Minister over the Masses, Excellency of Works, and the Grand Marshal.</a:t>
            </a:r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</a:pPr>
            <a:endParaRPr sz="2800" b="0" i="0" u="none" strike="noStrike" cap="none" baseline="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mbria"/>
              <a:buNone/>
            </a:pPr>
            <a:r>
              <a:rPr lang="en-US" sz="4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The Expanded Core</a:t>
            </a:r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Cannot be earned without earning all 7 core points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Earning 7 points does not mean you will earn Expanded core points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Earning these are generally the exception, not the rule.  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Maybe between 3 – 6 people total for each essay at CHS (all sections)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Just because you’ve earned a 7, does not mean that you will earn Expanded Core point.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These essays do more than meet normal criteria, they strive for excellence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mbria"/>
              <a:buNone/>
            </a:pPr>
            <a:r>
              <a:rPr lang="en-US" sz="4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The Expanded Core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7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1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EXPANDED CORE </a:t>
            </a:r>
            <a:r>
              <a:rPr lang="en-US" sz="2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(excellence) </a:t>
            </a:r>
            <a:r>
              <a:rPr lang="en-US" sz="2400" b="1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0–2 Points </a:t>
            </a:r>
          </a:p>
          <a:p>
            <a:pPr marL="685800" marR="0" lvl="1" indent="-228600" algn="l" rtl="0">
              <a:lnSpc>
                <a:spcPct val="75000"/>
              </a:lnSpc>
              <a:spcBef>
                <a:spcPts val="500"/>
              </a:spcBef>
              <a:buClr>
                <a:schemeClr val="lt1"/>
              </a:buClr>
              <a:buSzPct val="97619"/>
              <a:buFont typeface="Arial"/>
              <a:buChar char="•"/>
            </a:pPr>
            <a:r>
              <a:rPr lang="en-US" sz="205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Expands beyond basic core of 1–7 points. A student </a:t>
            </a:r>
            <a:r>
              <a:rPr lang="en-US" sz="2050" b="1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must </a:t>
            </a:r>
            <a:r>
              <a:rPr lang="en-US" sz="205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earn </a:t>
            </a:r>
            <a:r>
              <a:rPr lang="en-US" sz="2050" b="1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7 points </a:t>
            </a:r>
            <a:r>
              <a:rPr lang="en-US" sz="205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in the basic core </a:t>
            </a:r>
          </a:p>
          <a:p>
            <a:pPr marL="685800" marR="0" lvl="1" indent="-228600" algn="l" rtl="0">
              <a:lnSpc>
                <a:spcPct val="75000"/>
              </a:lnSpc>
              <a:spcBef>
                <a:spcPts val="500"/>
              </a:spcBef>
              <a:buClr>
                <a:schemeClr val="lt1"/>
              </a:buClr>
              <a:buSzPct val="97619"/>
              <a:buFont typeface="Arial"/>
              <a:buChar char="•"/>
            </a:pPr>
            <a:r>
              <a:rPr lang="en-US" sz="205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area before earning points in the expanded core area. </a:t>
            </a:r>
          </a:p>
          <a:p>
            <a:pPr marL="228600" marR="0" lvl="0" indent="-228600" algn="l" rtl="0">
              <a:lnSpc>
                <a:spcPct val="75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1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Examples: </a:t>
            </a:r>
          </a:p>
          <a:p>
            <a:pPr marL="685800" marR="0" lvl="1" indent="-228600" algn="l" rtl="0">
              <a:lnSpc>
                <a:spcPct val="75000"/>
              </a:lnSpc>
              <a:spcBef>
                <a:spcPts val="500"/>
              </a:spcBef>
              <a:buClr>
                <a:schemeClr val="lt1"/>
              </a:buClr>
              <a:buSzPct val="97619"/>
              <a:buFont typeface="Arial"/>
              <a:buChar char="•"/>
            </a:pPr>
            <a:r>
              <a:rPr lang="en-US" sz="205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Has a clear, analytical and comprehensive thesis. </a:t>
            </a:r>
          </a:p>
          <a:p>
            <a:pPr marL="685800" marR="0" lvl="1" indent="-228600" algn="l" rtl="0">
              <a:lnSpc>
                <a:spcPct val="75000"/>
              </a:lnSpc>
              <a:spcBef>
                <a:spcPts val="500"/>
              </a:spcBef>
              <a:buClr>
                <a:schemeClr val="lt1"/>
              </a:buClr>
              <a:buSzPct val="97619"/>
              <a:buFont typeface="Arial"/>
              <a:buChar char="•"/>
            </a:pPr>
            <a:r>
              <a:rPr lang="en-US" sz="205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Addresses all parts of the question thoroughly (as relevant): comparisons, chronology, causation, connections, themes, interactions, content. </a:t>
            </a:r>
          </a:p>
          <a:p>
            <a:pPr marL="685800" marR="0" lvl="1" indent="-228600" algn="l" rtl="0">
              <a:lnSpc>
                <a:spcPct val="75000"/>
              </a:lnSpc>
              <a:spcBef>
                <a:spcPts val="500"/>
              </a:spcBef>
              <a:buClr>
                <a:schemeClr val="lt1"/>
              </a:buClr>
              <a:buSzPct val="97619"/>
              <a:buFont typeface="Arial"/>
              <a:buChar char="•"/>
            </a:pPr>
            <a:r>
              <a:rPr lang="en-US" sz="205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Provides ample historical evidence to substantiate thesis. </a:t>
            </a:r>
          </a:p>
          <a:p>
            <a:pPr marL="685800" marR="0" lvl="1" indent="-228600" algn="l" rtl="0">
              <a:lnSpc>
                <a:spcPct val="75000"/>
              </a:lnSpc>
              <a:spcBef>
                <a:spcPts val="500"/>
              </a:spcBef>
              <a:buClr>
                <a:schemeClr val="lt1"/>
              </a:buClr>
              <a:buSzPct val="97619"/>
              <a:buFont typeface="Arial"/>
              <a:buChar char="•"/>
            </a:pPr>
            <a:r>
              <a:rPr lang="en-US" sz="205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Relates comparisons to larger global context. </a:t>
            </a:r>
          </a:p>
          <a:p>
            <a:pPr marL="685800" marR="0" lvl="1" indent="-228600" algn="l" rtl="0">
              <a:lnSpc>
                <a:spcPct val="75000"/>
              </a:lnSpc>
              <a:spcBef>
                <a:spcPts val="500"/>
              </a:spcBef>
              <a:buClr>
                <a:schemeClr val="lt1"/>
              </a:buClr>
              <a:buSzPct val="97619"/>
              <a:buFont typeface="Arial"/>
              <a:buChar char="•"/>
            </a:pPr>
            <a:r>
              <a:rPr lang="en-US" sz="205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Makes several direct, relevant comparisons between or among societies. </a:t>
            </a:r>
          </a:p>
          <a:p>
            <a:pPr marL="685800" marR="0" lvl="1" indent="-228600" algn="l" rtl="0">
              <a:lnSpc>
                <a:spcPct val="75000"/>
              </a:lnSpc>
              <a:spcBef>
                <a:spcPts val="500"/>
              </a:spcBef>
              <a:buClr>
                <a:schemeClr val="lt1"/>
              </a:buClr>
              <a:buSzPct val="97619"/>
              <a:buFont typeface="Arial"/>
              <a:buChar char="•"/>
            </a:pPr>
            <a:r>
              <a:rPr lang="en-US" sz="205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Consistently analyzes the causes and effects of relevant similarities and differences. </a:t>
            </a:r>
          </a:p>
          <a:p>
            <a:pPr marL="685800" marR="0" lvl="1" indent="-228600" algn="l" rtl="0">
              <a:lnSpc>
                <a:spcPct val="75000"/>
              </a:lnSpc>
              <a:spcBef>
                <a:spcPts val="500"/>
              </a:spcBef>
              <a:buClr>
                <a:schemeClr val="lt1"/>
              </a:buClr>
              <a:buSzPct val="97619"/>
              <a:buFont typeface="Arial"/>
              <a:buChar char="•"/>
            </a:pPr>
            <a:r>
              <a:rPr lang="en-US" sz="205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Applies relevant knowledge of other regions or world historical processes. </a:t>
            </a:r>
          </a:p>
          <a:p>
            <a:pPr marL="685800" marR="0" lvl="1" indent="-228600" algn="l" rtl="0">
              <a:lnSpc>
                <a:spcPct val="75000"/>
              </a:lnSpc>
              <a:spcBef>
                <a:spcPts val="500"/>
              </a:spcBef>
              <a:buClr>
                <a:schemeClr val="lt1"/>
              </a:buClr>
              <a:buSzPct val="97619"/>
              <a:buFont typeface="Arial"/>
              <a:buChar char="•"/>
            </a:pPr>
            <a:r>
              <a:rPr lang="en-US" sz="205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Discusses change over time (e.g., changing methods of political control as the empires began to decline). </a:t>
            </a:r>
          </a:p>
          <a:p>
            <a:pPr marL="685800" marR="0" lvl="1" indent="-228600" algn="l" rtl="0">
              <a:lnSpc>
                <a:spcPct val="75000"/>
              </a:lnSpc>
              <a:spcBef>
                <a:spcPts val="500"/>
              </a:spcBef>
              <a:buClr>
                <a:schemeClr val="lt1"/>
              </a:buClr>
              <a:buSzPct val="97619"/>
              <a:buFont typeface="Arial"/>
              <a:buChar char="•"/>
            </a:pPr>
            <a:r>
              <a:rPr lang="en-US" sz="205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Recognizes nuances within empires. </a:t>
            </a:r>
          </a:p>
          <a:p>
            <a:pPr marL="228600" marR="0" lvl="0" indent="-77470" algn="l" rtl="0">
              <a:lnSpc>
                <a:spcPct val="75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mbria"/>
              <a:buNone/>
            </a:pPr>
            <a:r>
              <a:rPr lang="en-US" sz="4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General Advice - Comparative Essay</a:t>
            </a:r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Your essay should be directed towards answering the prompt as thoroughly as possible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Write a good essay – use proper grammar, etc., when possible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Refer to the “10 Commandments of APWH Essay Writing”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Attached </a:t>
            </a:r>
            <a:r>
              <a:rPr lang="en-US" sz="2400" b="0" i="0" u="sng" strike="noStrike" cap="none" baseline="0" dirty="0">
                <a:solidFill>
                  <a:schemeClr val="hlink"/>
                </a:solidFill>
                <a:latin typeface="Cambria"/>
                <a:ea typeface="Cambria"/>
                <a:cs typeface="Cambria"/>
                <a:sym typeface="Cambria"/>
                <a:hlinkClick r:id="rId3"/>
              </a:rPr>
              <a:t>here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Take a deep breath and write, you can do this!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mbria"/>
              <a:buNone/>
            </a:pPr>
            <a:r>
              <a:rPr lang="en-US" sz="4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Parts of the Test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Part I – Multiple Choice (50% of final grade)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70 Questions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55 Minutes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About 47 Seconds per question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4 Distractors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A B C D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mbria"/>
              <a:buNone/>
            </a:pPr>
            <a:r>
              <a:rPr lang="en-US" sz="4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Parts of the Test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Part II – Free Response Question (FRQ)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Three Questions/Prompts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10 Minute Reading and Planning Time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120 Minute Writing Time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40 minutes per essay (recommended)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Document Based Question (DBQ)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Change &amp; Continuity Over Time (CCOT)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Comparative (Comp.)</a:t>
            </a:r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</a:pPr>
            <a:endParaRPr sz="2800" b="0" i="0" u="none" strike="noStrike" cap="none" baseline="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mbria"/>
              <a:buNone/>
            </a:pPr>
            <a:r>
              <a:rPr lang="en-US" sz="4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This Year’s Approach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We will take our time learning the essays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Cambria"/>
              <a:buAutoNum type="arabicPeriod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Comparative – Easiest to learn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Cambria"/>
              <a:buAutoNum type="arabicPeriod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DBQ – Easiest to write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Read and analyze primary &amp; secondary sources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Cambria"/>
              <a:buAutoNum type="arabicPeriod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CCOT – You cannot write this essay until you have knowledge of events in different time periods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We won’t worry about this one until second semester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mbria"/>
              <a:buNone/>
            </a:pPr>
            <a:r>
              <a:rPr lang="en-US" sz="4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The Prompt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8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The wording of the question is important</a:t>
            </a:r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Look for and underline the active words in the prompt</a:t>
            </a:r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Typical Active Words</a:t>
            </a:r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1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Analyze</a:t>
            </a:r>
            <a:r>
              <a:rPr lang="en-US" sz="2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1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Assess/Evaluate</a:t>
            </a:r>
            <a:r>
              <a:rPr lang="en-US" sz="2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1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Compare</a:t>
            </a:r>
            <a:r>
              <a:rPr lang="en-US" sz="2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1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Contrast</a:t>
            </a:r>
            <a:r>
              <a:rPr lang="en-US" sz="2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1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Describe</a:t>
            </a:r>
            <a:r>
              <a:rPr lang="en-US" sz="2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1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Discuss</a:t>
            </a:r>
            <a:r>
              <a:rPr lang="en-US" sz="2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1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Explain</a:t>
            </a:r>
            <a:r>
              <a:rPr lang="en-US" sz="2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1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Identify</a:t>
            </a:r>
          </a:p>
          <a:p>
            <a:pPr marL="228600" marR="0" lvl="0" indent="-50800" algn="l" rtl="0">
              <a:lnSpc>
                <a:spcPct val="8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</a:pPr>
            <a:endParaRPr sz="2800" b="0" i="0" u="none" strike="noStrike" cap="none" baseline="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mbria"/>
              <a:buNone/>
            </a:pPr>
            <a:r>
              <a:rPr lang="en-US" sz="4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All Essays Must Have a Thesis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What does a thesis do?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It DIRECTLY addresses the prompt/question being asked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Must be in the first paragraph of your essay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May be more than one sentence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Must be in consecutive sentences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</a:pPr>
            <a:endParaRPr sz="2800" b="0" i="0" u="none" strike="noStrike" cap="none" baseline="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mbria"/>
              <a:buNone/>
            </a:pPr>
            <a:r>
              <a:rPr lang="en-US" sz="4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What does it mean to </a:t>
            </a:r>
            <a:br>
              <a:rPr lang="en-US" sz="4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lang="en-US" sz="4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“directly address the prompt”?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If the essay is _________, your thesis MUST have ________.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Comparative – a similarity AND a difference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CCOT – a change AND a continuity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DBQ – whatever the question is asking you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Ex: Analyze responses = Thesis must discuss multiple responses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The thesis is the “jumping off” point of the whole essay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You can still do well if you don’t earn a thesis point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mbria"/>
              <a:buNone/>
            </a:pPr>
            <a:r>
              <a:rPr lang="en-US" sz="44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“Points”?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7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Each FRQ is worth a total of 9 Points</a:t>
            </a:r>
          </a:p>
          <a:p>
            <a:pPr marL="228600" marR="0" lvl="0" indent="-228600" algn="l" rtl="0">
              <a:lnSpc>
                <a:spcPct val="75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Here are the Comparative Essay Points</a:t>
            </a:r>
          </a:p>
          <a:p>
            <a:pPr marL="228600" marR="0" lvl="0" indent="-228600" algn="l" rtl="0">
              <a:lnSpc>
                <a:spcPct val="75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7 Core/Base Points</a:t>
            </a:r>
          </a:p>
          <a:p>
            <a:pPr marL="685800" marR="0" lvl="1" indent="-228600" algn="l" rtl="0">
              <a:lnSpc>
                <a:spcPct val="75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1 Point – Thesis  </a:t>
            </a:r>
          </a:p>
          <a:p>
            <a:pPr marL="685800" marR="0" lvl="1" indent="-228600" algn="l" rtl="0">
              <a:lnSpc>
                <a:spcPct val="75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1 Point – Similarity (also known as addresses)</a:t>
            </a:r>
          </a:p>
          <a:p>
            <a:pPr marL="685800" marR="0" lvl="1" indent="-228600" algn="l" rtl="0">
              <a:lnSpc>
                <a:spcPct val="75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1 Point – Difference (also known as addresses)</a:t>
            </a:r>
          </a:p>
          <a:p>
            <a:pPr marL="685800" marR="0" lvl="1" indent="-228600" algn="l" rtl="0">
              <a:lnSpc>
                <a:spcPct val="75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1 Point – Direct Comparison</a:t>
            </a:r>
          </a:p>
          <a:p>
            <a:pPr marL="685800" marR="0" lvl="1" indent="-228600" algn="l" rtl="0">
              <a:lnSpc>
                <a:spcPct val="75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1 Point – Analysis</a:t>
            </a:r>
          </a:p>
          <a:p>
            <a:pPr marL="685800" marR="0" lvl="1" indent="-228600" algn="l" rtl="0">
              <a:lnSpc>
                <a:spcPct val="75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2 Points – Evidence</a:t>
            </a:r>
          </a:p>
          <a:p>
            <a:pPr marL="228600" marR="0" lvl="0" indent="-228600" algn="l" rtl="0">
              <a:lnSpc>
                <a:spcPct val="75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2 Expanded Core Points</a:t>
            </a:r>
          </a:p>
          <a:p>
            <a:pPr marL="685800" marR="0" lvl="1" indent="-228600" algn="l" rtl="0">
              <a:lnSpc>
                <a:spcPct val="75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Awarded only if all 7 base points are earned</a:t>
            </a:r>
          </a:p>
          <a:p>
            <a:pPr marL="685800" marR="0" lvl="1" indent="-228600" algn="l" rtl="0">
              <a:lnSpc>
                <a:spcPct val="75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Earned through excellence in writing</a:t>
            </a:r>
          </a:p>
          <a:p>
            <a:pPr marL="1143000" marR="0" lvl="2" indent="-228600" algn="l" rtl="0">
              <a:lnSpc>
                <a:spcPct val="75000"/>
              </a:lnSpc>
              <a:spcBef>
                <a:spcPts val="500"/>
              </a:spcBef>
              <a:buClr>
                <a:schemeClr val="lt1"/>
              </a:buClr>
              <a:buSzPct val="97368"/>
              <a:buFont typeface="Arial"/>
              <a:buChar char="•"/>
            </a:pPr>
            <a:r>
              <a:rPr lang="en-US" sz="185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Evidence, analysis, thesis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mbria"/>
              <a:buNone/>
            </a:pPr>
            <a:r>
              <a:rPr lang="en-US" sz="32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What do the points mean for my grade?</a:t>
            </a:r>
          </a:p>
        </p:txBody>
      </p:sp>
      <p:graphicFrame>
        <p:nvGraphicFramePr>
          <p:cNvPr id="134" name="Shape 134"/>
          <p:cNvGraphicFramePr/>
          <p:nvPr/>
        </p:nvGraphicFramePr>
        <p:xfrm>
          <a:off x="5183187" y="987425"/>
          <a:ext cx="6172200" cy="4079350"/>
        </p:xfrm>
        <a:graphic>
          <a:graphicData uri="http://schemas.openxmlformats.org/drawingml/2006/table">
            <a:tbl>
              <a:tblPr firstRow="1" bandRow="1">
                <a:noFill/>
                <a:tableStyleId>{EBF0F1CE-C068-4321-BCEA-3ACB07E89FE0}</a:tableStyleId>
              </a:tblPr>
              <a:tblGrid>
                <a:gridCol w="3086100"/>
                <a:gridCol w="3086100"/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 baseline="0"/>
                        <a:t># of Points Earned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 baseline="0"/>
                        <a:t>Percentage Grade</a:t>
                      </a:r>
                    </a:p>
                  </a:txBody>
                  <a:tcPr marL="91450" marR="91450" marT="45725" marB="45725" anchor="ctr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 baseline="0"/>
                        <a:t>9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mbria"/>
                        <a:buNone/>
                      </a:pPr>
                      <a:r>
                        <a:rPr lang="en-US" sz="1800" u="none" strike="noStrike" cap="none" baseline="0"/>
                        <a:t>98% - 100%</a:t>
                      </a:r>
                    </a:p>
                  </a:txBody>
                  <a:tcPr marL="91450" marR="91450" marT="45725" marB="45725" anchor="ctr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 baseline="0"/>
                        <a:t>8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 baseline="0"/>
                        <a:t>93%</a:t>
                      </a:r>
                    </a:p>
                  </a:txBody>
                  <a:tcPr marL="91450" marR="91450" marT="45725" marB="45725" anchor="ctr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 baseline="0"/>
                        <a:t>7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 baseline="0"/>
                        <a:t>89%</a:t>
                      </a:r>
                    </a:p>
                  </a:txBody>
                  <a:tcPr marL="91450" marR="91450" marT="45725" marB="45725" anchor="ctr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 baseline="0"/>
                        <a:t>6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 baseline="0"/>
                        <a:t>85%</a:t>
                      </a:r>
                    </a:p>
                  </a:txBody>
                  <a:tcPr marL="91450" marR="91450" marT="45725" marB="45725" anchor="ctr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 baseline="0"/>
                        <a:t>5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 baseline="0"/>
                        <a:t>81%</a:t>
                      </a:r>
                    </a:p>
                  </a:txBody>
                  <a:tcPr marL="91450" marR="91450" marT="45725" marB="45725" anchor="ctr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 baseline="0"/>
                        <a:t>4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 baseline="0"/>
                        <a:t>77%</a:t>
                      </a:r>
                    </a:p>
                  </a:txBody>
                  <a:tcPr marL="91450" marR="91450" marT="45725" marB="45725" anchor="ctr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 baseline="0"/>
                        <a:t>3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 baseline="0"/>
                        <a:t>72%</a:t>
                      </a:r>
                    </a:p>
                  </a:txBody>
                  <a:tcPr marL="91450" marR="91450" marT="45725" marB="45725" anchor="ctr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 baseline="0"/>
                        <a:t>2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 baseline="0"/>
                        <a:t>65%</a:t>
                      </a:r>
                    </a:p>
                  </a:txBody>
                  <a:tcPr marL="91450" marR="91450" marT="45725" marB="45725" anchor="ctr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 baseline="0"/>
                        <a:t>1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 baseline="0"/>
                        <a:t>60%</a:t>
                      </a:r>
                    </a:p>
                  </a:txBody>
                  <a:tcPr marL="91450" marR="91450" marT="45725" marB="45725" anchor="ctr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 baseline="0"/>
                        <a:t>0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 baseline="0"/>
                        <a:t>50%</a:t>
                      </a:r>
                    </a:p>
                  </a:txBody>
                  <a:tcPr marL="91450" marR="91450" marT="45725" marB="45725" anchor="ctr"/>
                </a:tc>
              </a:tr>
            </a:tbl>
          </a:graphicData>
        </a:graphic>
      </p:graphicFrame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Arial"/>
              <a:buNone/>
            </a:pPr>
            <a:endParaRPr sz="1600" b="0" i="0" u="none" strike="noStrike" cap="none" baseline="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1600" b="0" i="0" u="none" strike="noStrike" cap="none" baseline="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Earned Points on an essay will translate to: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</a:pPr>
            <a:endParaRPr sz="1600" b="0" i="0" u="none" strike="noStrike" cap="none" baseline="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1360</Words>
  <Application>Microsoft Office PowerPoint</Application>
  <PresentationFormat>Custom</PresentationFormat>
  <Paragraphs>172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AP World History</vt:lpstr>
      <vt:lpstr>Parts of the Test</vt:lpstr>
      <vt:lpstr>Parts of the Test</vt:lpstr>
      <vt:lpstr>This Year’s Approach</vt:lpstr>
      <vt:lpstr>The Prompt</vt:lpstr>
      <vt:lpstr>All Essays Must Have a Thesis</vt:lpstr>
      <vt:lpstr>What does it mean to  “directly address the prompt”?</vt:lpstr>
      <vt:lpstr>“Points”?</vt:lpstr>
      <vt:lpstr>What do the points mean for my grade?</vt:lpstr>
      <vt:lpstr>Back to the Comparative Essay</vt:lpstr>
      <vt:lpstr>My Practice Thesis</vt:lpstr>
      <vt:lpstr>The Body of your Essay</vt:lpstr>
      <vt:lpstr>The Body of your Essay</vt:lpstr>
      <vt:lpstr>The Body of your Essay</vt:lpstr>
      <vt:lpstr>The Body of your Essay</vt:lpstr>
      <vt:lpstr>The Expanded Core</vt:lpstr>
      <vt:lpstr>The Expanded Core</vt:lpstr>
      <vt:lpstr>General Advice - Comparative Essay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World History</dc:title>
  <dc:creator>Eriksen Zachary</dc:creator>
  <cp:lastModifiedBy>user</cp:lastModifiedBy>
  <cp:revision>2</cp:revision>
  <dcterms:modified xsi:type="dcterms:W3CDTF">2015-09-16T11:07:49Z</dcterms:modified>
</cp:coreProperties>
</file>