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notesMasterIdLst>
    <p:notesMasterId r:id="rId23"/>
  </p:notesMasterIdLst>
  <p:sldIdLst>
    <p:sldId id="258" r:id="rId3"/>
    <p:sldId id="256" r:id="rId4"/>
    <p:sldId id="271" r:id="rId5"/>
    <p:sldId id="272" r:id="rId6"/>
    <p:sldId id="275" r:id="rId7"/>
    <p:sldId id="273" r:id="rId8"/>
    <p:sldId id="274" r:id="rId9"/>
    <p:sldId id="276" r:id="rId10"/>
    <p:sldId id="277" r:id="rId11"/>
    <p:sldId id="278" r:id="rId12"/>
    <p:sldId id="279" r:id="rId13"/>
    <p:sldId id="280" r:id="rId14"/>
    <p:sldId id="281" r:id="rId15"/>
    <p:sldId id="282" r:id="rId16"/>
    <p:sldId id="283" r:id="rId17"/>
    <p:sldId id="285" r:id="rId18"/>
    <p:sldId id="286" r:id="rId19"/>
    <p:sldId id="287" r:id="rId20"/>
    <p:sldId id="289"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5696" autoAdjust="0"/>
  </p:normalViewPr>
  <p:slideViewPr>
    <p:cSldViewPr snapToGrid="0">
      <p:cViewPr varScale="1">
        <p:scale>
          <a:sx n="62" d="100"/>
          <a:sy n="62" d="100"/>
        </p:scale>
        <p:origin x="8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131996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351846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a:p>
            <a:r>
              <a:rPr lang="en-US" dirty="0"/>
              <a:t>Summary:</a:t>
            </a:r>
          </a:p>
          <a:p>
            <a:r>
              <a:rPr lang="en-US" dirty="0"/>
              <a:t>World War I, also known as the First World War, the Great War, the Seminal Catastrophe, and initially in North America as the European War, was a global war originating in Europe that lasted from 28 July 1914 to 11 November 1918. Contemporaneously described as "the war to end all wars", it led to the mobilisation of more than 70 million military personnel, including 60 million Europeans, making it one of the largest wars in history. It is also one of the deadliest conflicts in history, with an estimated nine million combatants and seven million civilian deaths as a direct result of the war, while resulting genocides and the resulting 1918 influenza pandemic caused another 50 to 100 million deaths worldwide.</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1131996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406501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259073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244194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1501101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FBE95E-9360-4856-B5BA-33A9034977A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5187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37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3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6422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88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7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01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499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8656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2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2D574-25AB-4ED9-A06D-4279CBFE7127}"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239274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2D574-25AB-4ED9-A06D-4279CBFE7127}" type="datetimeFigureOut">
              <a:rPr lang="en-US" smtClean="0"/>
              <a:t>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BE95E-9360-4856-B5BA-33A9034977A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2D574-25AB-4ED9-A06D-4279CBFE7127}" type="datetimeFigureOut">
              <a:rPr lang="en-US" smtClean="0"/>
              <a:t>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2D574-25AB-4ED9-A06D-4279CBFE7127}" type="datetimeFigureOut">
              <a:rPr lang="en-US" smtClean="0"/>
              <a:t>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15388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9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7460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2D574-25AB-4ED9-A06D-4279CBFE7127}" type="datetimeFigureOut">
              <a:rPr lang="en-US" smtClean="0"/>
              <a:t>11/9/2019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BE95E-9360-4856-B5BA-33A9034977AE}" type="slidenum">
              <a:rPr lang="en-US" smtClean="0"/>
              <a:t>‹#›</a:t>
            </a:fld>
            <a:endParaRPr lang="en-US"/>
          </a:p>
        </p:txBody>
      </p:sp>
    </p:spTree>
    <p:extLst>
      <p:ext uri="{BB962C8B-B14F-4D97-AF65-F5344CB8AC3E}">
        <p14:creationId xmlns:p14="http://schemas.microsoft.com/office/powerpoint/2010/main" val="9602150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history.com/news/ask-history/what-was-the-zimmermann-telegram" TargetMode="External"/><Relationship Id="rId1" Type="http://schemas.openxmlformats.org/officeDocument/2006/relationships/slideLayout" Target="../slideLayouts/slideLayout18.xml"/><Relationship Id="rId4" Type="http://schemas.openxmlformats.org/officeDocument/2006/relationships/image" Target="https://upload.wikimedia.org/wikipedia/en/4/4f/German_submarine_SM_UB-16.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A136W6br_0" TargetMode="External"/><Relationship Id="rId2" Type="http://schemas.openxmlformats.org/officeDocument/2006/relationships/hyperlink" Target="https://www.youtube.com/watch?v=SXtsiqrhqsU"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12F33585-2BC7-4C49-96E9-335DCC74A5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1072267" y="1041401"/>
            <a:ext cx="6528018" cy="2345264"/>
          </a:xfrm>
        </p:spPr>
        <p:txBody>
          <a:bodyPr>
            <a:normAutofit fontScale="90000"/>
          </a:bodyPr>
          <a:lstStyle/>
          <a:p>
            <a:br>
              <a:rPr lang="en-US" sz="6600" i="1" dirty="0"/>
            </a:br>
            <a:br>
              <a:rPr lang="en-US" sz="6600" i="1" dirty="0"/>
            </a:br>
            <a:br>
              <a:rPr lang="en-US" sz="6600" i="1" dirty="0"/>
            </a:br>
            <a:r>
              <a:rPr lang="en-US" sz="7300" dirty="0"/>
              <a:t>Unit 4 :</a:t>
            </a:r>
            <a:br>
              <a:rPr lang="en-US" sz="7300" i="1" dirty="0"/>
            </a:br>
            <a:r>
              <a:rPr lang="en-US" sz="7300" dirty="0"/>
              <a:t>World War I</a:t>
            </a:r>
            <a:endParaRPr lang="en-US" sz="6600" dirty="0"/>
          </a:p>
        </p:txBody>
      </p:sp>
      <p:sp>
        <p:nvSpPr>
          <p:cNvPr id="3" name="Content Placeholder 2"/>
          <p:cNvSpPr>
            <a:spLocks noGrp="1"/>
          </p:cNvSpPr>
          <p:nvPr>
            <p:ph type="subTitle" idx="1"/>
          </p:nvPr>
        </p:nvSpPr>
        <p:spPr>
          <a:xfrm>
            <a:off x="1072267" y="3657596"/>
            <a:ext cx="6528018" cy="2619214"/>
          </a:xfrm>
        </p:spPr>
        <p:txBody>
          <a:bodyPr>
            <a:normAutofit fontScale="92500" lnSpcReduction="10000"/>
          </a:bodyPr>
          <a:lstStyle/>
          <a:p>
            <a:r>
              <a:rPr lang="en-US" sz="3200" dirty="0"/>
              <a:t>EQ: Why was Europe a “Powder Keg” in 1914? What drew the U.S. into this foreign conflict?</a:t>
            </a:r>
          </a:p>
          <a:p>
            <a:r>
              <a:rPr lang="en-US" sz="2800" i="1" dirty="0"/>
              <a:t>It’s possibly the single most pondered question in history – what caused the unbound, senseless slaughter that was World War One?</a:t>
            </a:r>
            <a:endParaRPr lang="en-US" sz="4000" i="1" dirty="0"/>
          </a:p>
        </p:txBody>
      </p:sp>
      <p:cxnSp>
        <p:nvCxnSpPr>
          <p:cNvPr id="72" name="Straight Connector 71">
            <a:extLst>
              <a:ext uri="{FF2B5EF4-FFF2-40B4-BE49-F238E27FC236}">
                <a16:creationId xmlns:a16="http://schemas.microsoft.com/office/drawing/2014/main" id="{E148108F-92E9-42F2-A4D6-EF6F5C4F57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sp>
        <p:nvSpPr>
          <p:cNvPr id="74" name="Rectangle 73">
            <a:extLst>
              <a:ext uri="{FF2B5EF4-FFF2-40B4-BE49-F238E27FC236}">
                <a16:creationId xmlns:a16="http://schemas.microsoft.com/office/drawing/2014/main" id="{748DC4E3-BD1E-4A0A-9895-F5480EF25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4662"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5" name="Picture 1" descr="MC900149435[1]">
            <a:extLst>
              <a:ext uri="{FF2B5EF4-FFF2-40B4-BE49-F238E27FC236}">
                <a16:creationId xmlns:a16="http://schemas.microsoft.com/office/drawing/2014/main" id="{EA898FA2-E7E1-4041-9C88-7B6C396F39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51429" y="1410208"/>
            <a:ext cx="1880337" cy="38587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EFB958A-70FE-40DF-9D40-0A044BE3B6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7536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54B6-8716-4FDC-9D74-39F69EBDCC00}"/>
              </a:ext>
            </a:extLst>
          </p:cNvPr>
          <p:cNvSpPr>
            <a:spLocks noGrp="1"/>
          </p:cNvSpPr>
          <p:nvPr>
            <p:ph type="title"/>
          </p:nvPr>
        </p:nvSpPr>
        <p:spPr/>
        <p:txBody>
          <a:bodyPr>
            <a:normAutofit/>
          </a:bodyPr>
          <a:lstStyle/>
          <a:p>
            <a:pPr algn="ctr"/>
            <a:r>
              <a:rPr lang="en-US" sz="4400" dirty="0">
                <a:latin typeface="Calibri" panose="020F0502020204030204" pitchFamily="34" charset="0"/>
                <a:cs typeface="Calibri" panose="020F0502020204030204" pitchFamily="34" charset="0"/>
              </a:rPr>
              <a:t>America Moves Closer to Entering WWI</a:t>
            </a:r>
          </a:p>
        </p:txBody>
      </p:sp>
      <p:sp>
        <p:nvSpPr>
          <p:cNvPr id="3" name="Content Placeholder 2">
            <a:extLst>
              <a:ext uri="{FF2B5EF4-FFF2-40B4-BE49-F238E27FC236}">
                <a16:creationId xmlns:a16="http://schemas.microsoft.com/office/drawing/2014/main" id="{F0A51079-EF3A-43C0-A778-4C6BB0F9585F}"/>
              </a:ext>
            </a:extLst>
          </p:cNvPr>
          <p:cNvSpPr>
            <a:spLocks noGrp="1"/>
          </p:cNvSpPr>
          <p:nvPr>
            <p:ph idx="1"/>
          </p:nvPr>
        </p:nvSpPr>
        <p:spPr>
          <a:xfrm>
            <a:off x="838200" y="1625936"/>
            <a:ext cx="10515600" cy="4931618"/>
          </a:xfrm>
        </p:spPr>
        <p:txBody>
          <a:bodyPr>
            <a:normAutofit lnSpcReduction="10000"/>
          </a:bodyPr>
          <a:lstStyle/>
          <a:p>
            <a:pPr marL="0" indent="0">
              <a:buNone/>
            </a:pPr>
            <a:r>
              <a:rPr lang="en-US" sz="3200" dirty="0">
                <a:solidFill>
                  <a:schemeClr val="tx1"/>
                </a:solidFill>
                <a:latin typeface="Calibri" panose="020F0502020204030204" pitchFamily="34" charset="0"/>
                <a:cs typeface="Calibri" panose="020F0502020204030204" pitchFamily="34" charset="0"/>
              </a:rPr>
              <a:t>Why?</a:t>
            </a:r>
          </a:p>
          <a:p>
            <a:r>
              <a:rPr lang="en-US" sz="3200" dirty="0">
                <a:solidFill>
                  <a:schemeClr val="tx1"/>
                </a:solidFill>
                <a:latin typeface="Calibri" panose="020F0502020204030204" pitchFamily="34" charset="0"/>
                <a:cs typeface="Calibri" panose="020F0502020204030204" pitchFamily="34" charset="0"/>
              </a:rPr>
              <a:t>New German Naval Weapon the U-Boat (small submarine)</a:t>
            </a:r>
          </a:p>
          <a:p>
            <a:pPr lvl="1"/>
            <a:r>
              <a:rPr lang="en-US" sz="3000" dirty="0">
                <a:solidFill>
                  <a:schemeClr val="tx1"/>
                </a:solidFill>
                <a:latin typeface="Calibri" panose="020F0502020204030204" pitchFamily="34" charset="0"/>
                <a:cs typeface="Calibri" panose="020F0502020204030204" pitchFamily="34" charset="0"/>
              </a:rPr>
              <a:t>Torpedo/Sink any ships seen as enemy</a:t>
            </a:r>
          </a:p>
          <a:p>
            <a:pPr lvl="1"/>
            <a:r>
              <a:rPr lang="en-US" sz="3000" dirty="0">
                <a:solidFill>
                  <a:schemeClr val="tx1"/>
                </a:solidFill>
                <a:latin typeface="Calibri" panose="020F0502020204030204" pitchFamily="34" charset="0"/>
                <a:cs typeface="Calibri" panose="020F0502020204030204" pitchFamily="34" charset="0"/>
              </a:rPr>
              <a:t>British cruise ship the </a:t>
            </a:r>
            <a:r>
              <a:rPr lang="en-US" sz="3000" b="1" dirty="0">
                <a:solidFill>
                  <a:schemeClr val="tx1"/>
                </a:solidFill>
                <a:latin typeface="Calibri" panose="020F0502020204030204" pitchFamily="34" charset="0"/>
                <a:cs typeface="Calibri" panose="020F0502020204030204" pitchFamily="34" charset="0"/>
              </a:rPr>
              <a:t>Lusitania</a:t>
            </a:r>
            <a:r>
              <a:rPr lang="en-US" sz="3000" dirty="0">
                <a:solidFill>
                  <a:schemeClr val="tx1"/>
                </a:solidFill>
                <a:latin typeface="Calibri" panose="020F0502020204030204" pitchFamily="34" charset="0"/>
                <a:cs typeface="Calibri" panose="020F0502020204030204" pitchFamily="34" charset="0"/>
              </a:rPr>
              <a:t> is sunk by a German U-Boat</a:t>
            </a:r>
          </a:p>
          <a:p>
            <a:pPr lvl="1"/>
            <a:r>
              <a:rPr lang="en-US" sz="3000" dirty="0">
                <a:solidFill>
                  <a:schemeClr val="tx1"/>
                </a:solidFill>
                <a:latin typeface="Calibri" panose="020F0502020204030204" pitchFamily="34" charset="0"/>
                <a:cs typeface="Calibri" panose="020F0502020204030204" pitchFamily="34" charset="0"/>
              </a:rPr>
              <a:t>Torpedo kills 1,198 total including 128 Americans</a:t>
            </a:r>
          </a:p>
          <a:p>
            <a:pPr lvl="1"/>
            <a:r>
              <a:rPr lang="en-US" sz="3000" dirty="0">
                <a:solidFill>
                  <a:schemeClr val="tx1"/>
                </a:solidFill>
                <a:latin typeface="Calibri" panose="020F0502020204030204" pitchFamily="34" charset="0"/>
                <a:cs typeface="Calibri" panose="020F0502020204030204" pitchFamily="34" charset="0"/>
              </a:rPr>
              <a:t>The Arabic and Sussex British ships are also attacked and sunk </a:t>
            </a:r>
          </a:p>
          <a:p>
            <a:pPr lvl="2"/>
            <a:r>
              <a:rPr lang="en-US" sz="3000" b="1" u="sng" dirty="0">
                <a:solidFill>
                  <a:schemeClr val="tx1"/>
                </a:solidFill>
                <a:latin typeface="Calibri" panose="020F0502020204030204" pitchFamily="34" charset="0"/>
                <a:cs typeface="Calibri" panose="020F0502020204030204" pitchFamily="34" charset="0"/>
              </a:rPr>
              <a:t>Sussex Pledge </a:t>
            </a:r>
            <a:r>
              <a:rPr lang="en-US" sz="3000" dirty="0">
                <a:solidFill>
                  <a:schemeClr val="tx1"/>
                </a:solidFill>
                <a:latin typeface="Calibri" panose="020F0502020204030204" pitchFamily="34" charset="0"/>
                <a:cs typeface="Calibri" panose="020F0502020204030204" pitchFamily="34" charset="0"/>
              </a:rPr>
              <a:t>- the German government issued a pledge to the United States that the Imperial navy would not attack passenger ships and would further allow the crew of merchant ships which carried war material to exit their vessels before they would be sunk. (didn’t hold up)</a:t>
            </a:r>
          </a:p>
        </p:txBody>
      </p:sp>
    </p:spTree>
    <p:extLst>
      <p:ext uri="{BB962C8B-B14F-4D97-AF65-F5344CB8AC3E}">
        <p14:creationId xmlns:p14="http://schemas.microsoft.com/office/powerpoint/2010/main" val="3271635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98B43-12BB-4064-B087-8FC69A393588}"/>
              </a:ext>
            </a:extLst>
          </p:cNvPr>
          <p:cNvSpPr>
            <a:spLocks noGrp="1"/>
          </p:cNvSpPr>
          <p:nvPr>
            <p:ph type="title"/>
          </p:nvPr>
        </p:nvSpPr>
        <p:spPr/>
        <p:txBody>
          <a:bodyPr>
            <a:normAutofit fontScale="90000"/>
          </a:bodyPr>
          <a:lstStyle/>
          <a:p>
            <a:pPr algn="ctr"/>
            <a:r>
              <a:rPr lang="en-US" sz="5400" b="1" dirty="0"/>
              <a:t>The Presidential Election of 1916</a:t>
            </a:r>
          </a:p>
        </p:txBody>
      </p:sp>
      <p:sp>
        <p:nvSpPr>
          <p:cNvPr id="3" name="Content Placeholder 2">
            <a:extLst>
              <a:ext uri="{FF2B5EF4-FFF2-40B4-BE49-F238E27FC236}">
                <a16:creationId xmlns:a16="http://schemas.microsoft.com/office/drawing/2014/main" id="{FFF4BB11-883F-4DEE-915D-C8FD5E1E1DE9}"/>
              </a:ext>
            </a:extLst>
          </p:cNvPr>
          <p:cNvSpPr>
            <a:spLocks noGrp="1"/>
          </p:cNvSpPr>
          <p:nvPr>
            <p:ph idx="1"/>
          </p:nvPr>
        </p:nvSpPr>
        <p:spPr/>
        <p:txBody>
          <a:bodyPr/>
          <a:lstStyle/>
          <a:p>
            <a:pPr marL="914400" lvl="2" indent="0">
              <a:buNone/>
            </a:pPr>
            <a:r>
              <a:rPr lang="en-US" sz="4000" dirty="0">
                <a:solidFill>
                  <a:schemeClr val="tx1"/>
                </a:solidFill>
                <a:latin typeface="Calibri" panose="020F0502020204030204" pitchFamily="34" charset="0"/>
                <a:cs typeface="Calibri" panose="020F0502020204030204" pitchFamily="34" charset="0"/>
              </a:rPr>
              <a:t>Wilson promises to stay neutral -“Vote for me I’ll keep us out of the war”</a:t>
            </a:r>
          </a:p>
          <a:p>
            <a:pPr marL="914400" lvl="2" indent="0">
              <a:buNone/>
            </a:pPr>
            <a:endParaRPr lang="en-US" sz="2000" dirty="0">
              <a:solidFill>
                <a:schemeClr val="tx1"/>
              </a:solidFill>
              <a:latin typeface="Calibri" panose="020F0502020204030204" pitchFamily="34" charset="0"/>
              <a:cs typeface="Calibri" panose="020F0502020204030204" pitchFamily="34" charset="0"/>
            </a:endParaRPr>
          </a:p>
          <a:p>
            <a:pPr lvl="2"/>
            <a:r>
              <a:rPr lang="en-US" sz="4000" dirty="0">
                <a:solidFill>
                  <a:schemeClr val="tx1"/>
                </a:solidFill>
                <a:latin typeface="Calibri" panose="020F0502020204030204" pitchFamily="34" charset="0"/>
                <a:cs typeface="Calibri" panose="020F0502020204030204" pitchFamily="34" charset="0"/>
              </a:rPr>
              <a:t>President Woodrow Wilson (D) wins reelection.</a:t>
            </a:r>
            <a:endParaRPr lang="en-US" sz="2000" dirty="0">
              <a:solidFill>
                <a:schemeClr val="tx1"/>
              </a:solidFill>
              <a:latin typeface="Calibri" panose="020F0502020204030204" pitchFamily="34" charset="0"/>
              <a:cs typeface="Calibri" panose="020F0502020204030204" pitchFamily="34" charset="0"/>
            </a:endParaRPr>
          </a:p>
          <a:p>
            <a:pPr lvl="2"/>
            <a:r>
              <a:rPr lang="en-US" sz="4000" dirty="0">
                <a:solidFill>
                  <a:schemeClr val="tx1"/>
                </a:solidFill>
                <a:latin typeface="Calibri" panose="020F0502020204030204" pitchFamily="34" charset="0"/>
                <a:cs typeface="Calibri" panose="020F0502020204030204" pitchFamily="34" charset="0"/>
              </a:rPr>
              <a:t>Promises to loan allies $$$$, &amp; war supplies.</a:t>
            </a:r>
          </a:p>
          <a:p>
            <a:pPr lvl="2"/>
            <a:r>
              <a:rPr lang="en-US" sz="4000" dirty="0">
                <a:solidFill>
                  <a:schemeClr val="tx1"/>
                </a:solidFill>
                <a:latin typeface="Calibri" panose="020F0502020204030204" pitchFamily="34" charset="0"/>
                <a:cs typeface="Calibri" panose="020F0502020204030204" pitchFamily="34" charset="0"/>
              </a:rPr>
              <a:t>However he reluctantly gets drawn into war.</a:t>
            </a:r>
            <a:endParaRPr lang="en-US" sz="2000" dirty="0">
              <a:solidFill>
                <a:schemeClr val="tx1"/>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2085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37FF-E4F5-49DF-A4A6-715896476C70}"/>
              </a:ext>
            </a:extLst>
          </p:cNvPr>
          <p:cNvSpPr>
            <a:spLocks noGrp="1"/>
          </p:cNvSpPr>
          <p:nvPr>
            <p:ph type="title"/>
          </p:nvPr>
        </p:nvSpPr>
        <p:spPr>
          <a:xfrm>
            <a:off x="838200" y="636176"/>
            <a:ext cx="10515600" cy="822263"/>
          </a:xfrm>
        </p:spPr>
        <p:txBody>
          <a:bodyPr>
            <a:normAutofit/>
          </a:bodyPr>
          <a:lstStyle/>
          <a:p>
            <a:pPr algn="ctr"/>
            <a:r>
              <a:rPr lang="en-US" sz="4400" b="1" dirty="0">
                <a:latin typeface="Calibri" panose="020F0502020204030204" pitchFamily="34" charset="0"/>
                <a:cs typeface="Calibri" panose="020F0502020204030204" pitchFamily="34" charset="0"/>
              </a:rPr>
              <a:t>What Caused America to Enter WWI</a:t>
            </a:r>
          </a:p>
        </p:txBody>
      </p:sp>
      <p:sp>
        <p:nvSpPr>
          <p:cNvPr id="4" name="Rectangle 2">
            <a:extLst>
              <a:ext uri="{FF2B5EF4-FFF2-40B4-BE49-F238E27FC236}">
                <a16:creationId xmlns:a16="http://schemas.microsoft.com/office/drawing/2014/main" id="{9C36A1A9-A58A-4EBB-B92E-930D37E35037}"/>
              </a:ext>
            </a:extLst>
          </p:cNvPr>
          <p:cNvSpPr>
            <a:spLocks noChangeArrowheads="1"/>
          </p:cNvSpPr>
          <p:nvPr/>
        </p:nvSpPr>
        <p:spPr bwMode="auto">
          <a:xfrm>
            <a:off x="116590" y="2122553"/>
            <a:ext cx="10314042"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914400" marR="0" lvl="2"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Zimmerman note - Germany asks Mexico to join them and attack USA.</a:t>
            </a: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hlinkClick r:id="rId2"/>
              </a:rPr>
              <a:t>http://www.history.com/news/ask-history/what-was-the-zimmermann-telegram</a:t>
            </a:r>
            <a:endParaRPr lang="en-US" altLang="en-US" sz="12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Germans sink American ships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Declare</a:t>
            </a:r>
            <a:r>
              <a:rPr lang="en-US" altLang="en-US" sz="2800" dirty="0">
                <a:latin typeface="Calibri" panose="020F0502020204030204" pitchFamily="34" charset="0"/>
                <a:cs typeface="Calibri" panose="020F0502020204030204" pitchFamily="34" charset="0"/>
              </a:rPr>
              <a:t> </a:t>
            </a:r>
            <a:r>
              <a:rPr kumimoji="0" lang="en-US"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“unrestricted submarine warfare”</a:t>
            </a:r>
          </a:p>
          <a:p>
            <a:pPr defTabSz="914400"/>
            <a:r>
              <a:rPr lang="en-US" sz="2800" dirty="0">
                <a:latin typeface="Calibri" panose="020F0502020204030204" pitchFamily="34" charset="0"/>
                <a:cs typeface="Calibri" panose="020F0502020204030204" pitchFamily="34" charset="0"/>
              </a:rPr>
              <a:t>President Wilson asks Congress to </a:t>
            </a:r>
          </a:p>
          <a:p>
            <a:pPr defTabSz="914400"/>
            <a:r>
              <a:rPr lang="en-US" sz="2800" dirty="0">
                <a:latin typeface="Calibri" panose="020F0502020204030204" pitchFamily="34" charset="0"/>
                <a:cs typeface="Calibri" panose="020F0502020204030204" pitchFamily="34" charset="0"/>
              </a:rPr>
              <a:t>declare war on Germany –April, 1917</a:t>
            </a:r>
            <a:r>
              <a:rPr lang="en-US" sz="2000" dirty="0">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69" name="Picture 1" descr="https://upload.wikimedia.org/wikipedia/en/4/4f/German_submarine_SM_UB-16.jpg">
            <a:extLst>
              <a:ext uri="{FF2B5EF4-FFF2-40B4-BE49-F238E27FC236}">
                <a16:creationId xmlns:a16="http://schemas.microsoft.com/office/drawing/2014/main" id="{5FC4E1E9-BC64-4064-8AFD-E661F366CAF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255800" y="3186545"/>
            <a:ext cx="5402799" cy="35868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F95CC92-6532-4C04-AF79-8DA2530D1D5A}"/>
              </a:ext>
            </a:extLst>
          </p:cNvPr>
          <p:cNvSpPr>
            <a:spLocks noChangeArrowheads="1"/>
          </p:cNvSpPr>
          <p:nvPr/>
        </p:nvSpPr>
        <p:spPr bwMode="auto">
          <a:xfrm>
            <a:off x="5923" y="1458439"/>
            <a:ext cx="116526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914400" marR="0" lvl="2" indent="0" algn="l" defTabSz="914400" rtl="0" eaLnBrk="0" fontAlgn="base" latinLnBrk="0" hangingPunct="0">
              <a:lnSpc>
                <a:spcPct val="100000"/>
              </a:lnSpc>
              <a:spcBef>
                <a:spcPct val="0"/>
              </a:spcBef>
              <a:spcAft>
                <a:spcPct val="0"/>
              </a:spcAft>
              <a:buClrTx/>
              <a:buSzTx/>
              <a:tabLst/>
            </a:pPr>
            <a:r>
              <a:rPr kumimoji="0" lang="en-US"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President Wilson asks Congress to declare war on Germany –April, 1917.</a:t>
            </a: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1336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B29C7-7D38-438E-B37A-272B85D150C5}"/>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100" b="1" dirty="0">
                <a:solidFill>
                  <a:srgbClr val="C00000"/>
                </a:solidFill>
                <a:latin typeface="+mj-lt"/>
                <a:cs typeface="+mj-cs"/>
              </a:rPr>
              <a:t>How Does America Prepare For WWI?</a:t>
            </a:r>
          </a:p>
        </p:txBody>
      </p:sp>
      <p:pic>
        <p:nvPicPr>
          <p:cNvPr id="8199" name="Picture 7" descr="https://www.loc.gov/exhibits/treasures/images/tlc0090.jpg">
            <a:extLst>
              <a:ext uri="{FF2B5EF4-FFF2-40B4-BE49-F238E27FC236}">
                <a16:creationId xmlns:a16="http://schemas.microsoft.com/office/drawing/2014/main" id="{7193165E-3DDD-48C4-80C6-6864C3AA13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8" r="518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01" name="Straight Connector 7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8973"/>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EF328E8-E790-4CA5-B284-D08A655A1BB4}"/>
              </a:ext>
            </a:extLst>
          </p:cNvPr>
          <p:cNvSpPr>
            <a:spLocks noGrp="1"/>
          </p:cNvSpPr>
          <p:nvPr>
            <p:ph idx="1"/>
          </p:nvPr>
        </p:nvSpPr>
        <p:spPr>
          <a:xfrm>
            <a:off x="4965431" y="2438400"/>
            <a:ext cx="6586489" cy="4247210"/>
          </a:xfrm>
        </p:spPr>
        <p:txBody>
          <a:bodyPr vert="horz" lIns="91440" tIns="45720" rIns="91440" bIns="45720" rtlCol="0">
            <a:normAutofit fontScale="40000" lnSpcReduction="20000"/>
          </a:bodyPr>
          <a:lstStyle/>
          <a:p>
            <a:r>
              <a:rPr lang="en-US" sz="8000" b="1" u="sng" dirty="0">
                <a:solidFill>
                  <a:schemeClr val="tx1"/>
                </a:solidFill>
                <a:latin typeface="Calibri" panose="020F0502020204030204" pitchFamily="34" charset="0"/>
                <a:cs typeface="Calibri" panose="020F0502020204030204" pitchFamily="34" charset="0"/>
              </a:rPr>
              <a:t>Mobilization</a:t>
            </a:r>
          </a:p>
          <a:p>
            <a:pPr lvl="1"/>
            <a:r>
              <a:rPr lang="en-US" sz="8000" dirty="0">
                <a:solidFill>
                  <a:schemeClr val="tx1"/>
                </a:solidFill>
                <a:latin typeface="Calibri" panose="020F0502020204030204" pitchFamily="34" charset="0"/>
                <a:cs typeface="Calibri" panose="020F0502020204030204" pitchFamily="34" charset="0"/>
              </a:rPr>
              <a:t>Factories start producing war materials.</a:t>
            </a:r>
          </a:p>
          <a:p>
            <a:pPr lvl="1"/>
            <a:r>
              <a:rPr lang="en-US" sz="8000" dirty="0">
                <a:solidFill>
                  <a:schemeClr val="tx1"/>
                </a:solidFill>
                <a:latin typeface="Calibri" panose="020F0502020204030204" pitchFamily="34" charset="0"/>
                <a:cs typeface="Calibri" panose="020F0502020204030204" pitchFamily="34" charset="0"/>
              </a:rPr>
              <a:t>Farms start growing more food.</a:t>
            </a:r>
          </a:p>
          <a:p>
            <a:pPr lvl="1"/>
            <a:r>
              <a:rPr lang="en-US" sz="8000" dirty="0">
                <a:solidFill>
                  <a:schemeClr val="tx1"/>
                </a:solidFill>
                <a:latin typeface="Calibri" panose="020F0502020204030204" pitchFamily="34" charset="0"/>
                <a:cs typeface="Calibri" panose="020F0502020204030204" pitchFamily="34" charset="0"/>
              </a:rPr>
              <a:t>Rationing is encouraged.</a:t>
            </a:r>
          </a:p>
          <a:p>
            <a:pPr lvl="1"/>
            <a:r>
              <a:rPr lang="en-US" sz="8000" dirty="0">
                <a:solidFill>
                  <a:schemeClr val="tx1"/>
                </a:solidFill>
                <a:latin typeface="Calibri" panose="020F0502020204030204" pitchFamily="34" charset="0"/>
                <a:cs typeface="Calibri" panose="020F0502020204030204" pitchFamily="34" charset="0"/>
              </a:rPr>
              <a:t>Government agencies (WIB) are created to prepare for war.</a:t>
            </a:r>
          </a:p>
          <a:p>
            <a:pPr lvl="1"/>
            <a:r>
              <a:rPr lang="en-US" sz="8000" dirty="0">
                <a:solidFill>
                  <a:schemeClr val="tx1"/>
                </a:solidFill>
                <a:latin typeface="Calibri" panose="020F0502020204030204" pitchFamily="34" charset="0"/>
                <a:cs typeface="Calibri" panose="020F0502020204030204" pitchFamily="34" charset="0"/>
              </a:rPr>
              <a:t>America starts the draft-selective service act.</a:t>
            </a:r>
          </a:p>
          <a:p>
            <a:pPr lvl="1"/>
            <a:endParaRPr lang="en-US" sz="2000" dirty="0">
              <a:solidFill>
                <a:schemeClr val="tx1"/>
              </a:solidFill>
              <a:latin typeface="+mn-lt"/>
              <a:cs typeface="+mn-cs"/>
            </a:endParaRPr>
          </a:p>
        </p:txBody>
      </p:sp>
    </p:spTree>
    <p:extLst>
      <p:ext uri="{BB962C8B-B14F-4D97-AF65-F5344CB8AC3E}">
        <p14:creationId xmlns:p14="http://schemas.microsoft.com/office/powerpoint/2010/main" val="307304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CA08-0432-42A6-9CE8-8F0D6232CC81}"/>
              </a:ext>
            </a:extLst>
          </p:cNvPr>
          <p:cNvSpPr>
            <a:spLocks noGrp="1"/>
          </p:cNvSpPr>
          <p:nvPr>
            <p:ph type="title"/>
          </p:nvPr>
        </p:nvSpPr>
        <p:spPr/>
        <p:txBody>
          <a:bodyPr>
            <a:normAutofit/>
          </a:bodyPr>
          <a:lstStyle/>
          <a:p>
            <a:pPr algn="ctr"/>
            <a:r>
              <a:rPr lang="en-US" sz="4400" b="1" dirty="0">
                <a:solidFill>
                  <a:srgbClr val="C00000"/>
                </a:solidFill>
              </a:rPr>
              <a:t>How Does America Prepare For WWI?</a:t>
            </a:r>
            <a:endParaRPr lang="en-US" sz="4400" dirty="0">
              <a:solidFill>
                <a:srgbClr val="C00000"/>
              </a:solidFill>
            </a:endParaRPr>
          </a:p>
        </p:txBody>
      </p:sp>
      <p:sp>
        <p:nvSpPr>
          <p:cNvPr id="3" name="Content Placeholder 2">
            <a:extLst>
              <a:ext uri="{FF2B5EF4-FFF2-40B4-BE49-F238E27FC236}">
                <a16:creationId xmlns:a16="http://schemas.microsoft.com/office/drawing/2014/main" id="{D37AB5B2-72E8-4F48-B4F6-9E4D5C475842}"/>
              </a:ext>
            </a:extLst>
          </p:cNvPr>
          <p:cNvSpPr>
            <a:spLocks noGrp="1"/>
          </p:cNvSpPr>
          <p:nvPr>
            <p:ph idx="1"/>
          </p:nvPr>
        </p:nvSpPr>
        <p:spPr>
          <a:xfrm>
            <a:off x="838200" y="1284718"/>
            <a:ext cx="10515600" cy="4692556"/>
          </a:xfrm>
        </p:spPr>
        <p:txBody>
          <a:bodyPr>
            <a:normAutofit fontScale="92500" lnSpcReduction="20000"/>
          </a:bodyPr>
          <a:lstStyle/>
          <a:p>
            <a:pPr lvl="1"/>
            <a:endParaRPr lang="en-US" sz="3600" dirty="0">
              <a:latin typeface="Calibri" panose="020F0502020204030204" pitchFamily="34" charset="0"/>
              <a:cs typeface="Calibri" panose="020F0502020204030204" pitchFamily="34" charset="0"/>
            </a:endParaRPr>
          </a:p>
          <a:p>
            <a:pPr lvl="1"/>
            <a:r>
              <a:rPr lang="en-US" sz="3900" dirty="0">
                <a:solidFill>
                  <a:schemeClr val="tx1"/>
                </a:solidFill>
                <a:latin typeface="Calibri" panose="020F0502020204030204" pitchFamily="34" charset="0"/>
                <a:cs typeface="Calibri" panose="020F0502020204030204" pitchFamily="34" charset="0"/>
              </a:rPr>
              <a:t>Raising money to pay for the war</a:t>
            </a:r>
          </a:p>
          <a:p>
            <a:pPr lvl="2"/>
            <a:r>
              <a:rPr lang="en-US" sz="3900" dirty="0">
                <a:solidFill>
                  <a:schemeClr val="tx1"/>
                </a:solidFill>
                <a:latin typeface="Calibri" panose="020F0502020204030204" pitchFamily="34" charset="0"/>
                <a:cs typeface="Calibri" panose="020F0502020204030204" pitchFamily="34" charset="0"/>
              </a:rPr>
              <a:t>Selling U.S. War Bonds</a:t>
            </a:r>
          </a:p>
          <a:p>
            <a:pPr lvl="2"/>
            <a:r>
              <a:rPr lang="en-US" sz="3900" dirty="0">
                <a:solidFill>
                  <a:schemeClr val="tx1"/>
                </a:solidFill>
                <a:latin typeface="Calibri" panose="020F0502020204030204" pitchFamily="34" charset="0"/>
                <a:cs typeface="Calibri" panose="020F0502020204030204" pitchFamily="34" charset="0"/>
              </a:rPr>
              <a:t>Raise Taxes</a:t>
            </a:r>
          </a:p>
          <a:p>
            <a:pPr lvl="1"/>
            <a:r>
              <a:rPr lang="en-US" sz="3900" dirty="0">
                <a:solidFill>
                  <a:schemeClr val="tx1"/>
                </a:solidFill>
                <a:latin typeface="Calibri" panose="020F0502020204030204" pitchFamily="34" charset="0"/>
                <a:cs typeface="Calibri" panose="020F0502020204030204" pitchFamily="34" charset="0"/>
              </a:rPr>
              <a:t>Committee of Public Information = Propaganda </a:t>
            </a:r>
          </a:p>
          <a:p>
            <a:pPr marL="457200" lvl="1" indent="0">
              <a:buNone/>
            </a:pPr>
            <a:r>
              <a:rPr lang="en-US" sz="3900" dirty="0">
                <a:solidFill>
                  <a:schemeClr val="tx1"/>
                </a:solidFill>
                <a:latin typeface="Calibri" panose="020F0502020204030204" pitchFamily="34" charset="0"/>
                <a:cs typeface="Calibri" panose="020F0502020204030204" pitchFamily="34" charset="0"/>
              </a:rPr>
              <a:t>(the more or less systematic effort to manipulate other people’s beliefs, attitudes, or actions by means of symbols like words, gestures, banners, monuments, music, clothing, insignia, hairstyles, designs on coins and postage stamps, and so forth) </a:t>
            </a:r>
          </a:p>
          <a:p>
            <a:endParaRPr lang="en-US" dirty="0"/>
          </a:p>
        </p:txBody>
      </p:sp>
    </p:spTree>
    <p:extLst>
      <p:ext uri="{BB962C8B-B14F-4D97-AF65-F5344CB8AC3E}">
        <p14:creationId xmlns:p14="http://schemas.microsoft.com/office/powerpoint/2010/main" val="426664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7864-A2E9-42BD-9FFA-60FDDD1C1E65}"/>
              </a:ext>
            </a:extLst>
          </p:cNvPr>
          <p:cNvSpPr>
            <a:spLocks noGrp="1"/>
          </p:cNvSpPr>
          <p:nvPr>
            <p:ph type="title"/>
          </p:nvPr>
        </p:nvSpPr>
        <p:spPr>
          <a:xfrm>
            <a:off x="655320" y="365125"/>
            <a:ext cx="5120114" cy="1355183"/>
          </a:xfrm>
        </p:spPr>
        <p:txBody>
          <a:bodyPr vert="horz" lIns="91440" tIns="45720" rIns="91440" bIns="45720" rtlCol="0" anchor="ctr">
            <a:normAutofit fontScale="90000"/>
          </a:bodyPr>
          <a:lstStyle/>
          <a:p>
            <a:pPr algn="ctr"/>
            <a:r>
              <a:rPr lang="en-US" b="1" dirty="0"/>
              <a:t>New Weapon Technology in WWI</a:t>
            </a:r>
            <a:br>
              <a:rPr lang="en-US" dirty="0"/>
            </a:br>
            <a:endParaRPr lang="en-US" sz="4400" dirty="0">
              <a:solidFill>
                <a:schemeClr val="tx1"/>
              </a:solidFill>
              <a:latin typeface="+mj-lt"/>
              <a:cs typeface="+mj-cs"/>
            </a:endParaRP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CB9452-E96E-429A-9A2C-7B211EDD1214}"/>
              </a:ext>
            </a:extLst>
          </p:cNvPr>
          <p:cNvSpPr>
            <a:spLocks noGrp="1"/>
          </p:cNvSpPr>
          <p:nvPr>
            <p:ph idx="1"/>
          </p:nvPr>
        </p:nvSpPr>
        <p:spPr>
          <a:xfrm>
            <a:off x="655321" y="2575034"/>
            <a:ext cx="5120113" cy="3462228"/>
          </a:xfrm>
        </p:spPr>
        <p:txBody>
          <a:bodyPr vert="horz" lIns="91440" tIns="45720" rIns="91440" bIns="45720" rtlCol="0">
            <a:normAutofit lnSpcReduction="10000"/>
          </a:bodyPr>
          <a:lstStyle/>
          <a:p>
            <a:pPr lvl="1"/>
            <a:r>
              <a:rPr lang="en-US" sz="3200" dirty="0">
                <a:solidFill>
                  <a:schemeClr val="tx1"/>
                </a:solidFill>
                <a:latin typeface="Calibri" panose="020F0502020204030204" pitchFamily="34" charset="0"/>
                <a:cs typeface="Calibri" panose="020F0502020204030204" pitchFamily="34" charset="0"/>
              </a:rPr>
              <a:t>Machine gun</a:t>
            </a:r>
          </a:p>
          <a:p>
            <a:pPr lvl="1"/>
            <a:r>
              <a:rPr lang="en-US" sz="3200" dirty="0">
                <a:solidFill>
                  <a:schemeClr val="tx1"/>
                </a:solidFill>
                <a:latin typeface="Calibri" panose="020F0502020204030204" pitchFamily="34" charset="0"/>
                <a:cs typeface="Calibri" panose="020F0502020204030204" pitchFamily="34" charset="0"/>
              </a:rPr>
              <a:t>Tank </a:t>
            </a:r>
          </a:p>
          <a:p>
            <a:pPr lvl="1"/>
            <a:r>
              <a:rPr lang="en-US" sz="3200" dirty="0">
                <a:solidFill>
                  <a:schemeClr val="tx1"/>
                </a:solidFill>
                <a:latin typeface="Calibri" panose="020F0502020204030204" pitchFamily="34" charset="0"/>
                <a:cs typeface="Calibri" panose="020F0502020204030204" pitchFamily="34" charset="0"/>
              </a:rPr>
              <a:t>Flame throwers</a:t>
            </a:r>
          </a:p>
          <a:p>
            <a:pPr lvl="1"/>
            <a:r>
              <a:rPr lang="en-US" sz="3200" dirty="0">
                <a:solidFill>
                  <a:schemeClr val="tx1"/>
                </a:solidFill>
                <a:latin typeface="Calibri" panose="020F0502020204030204" pitchFamily="34" charset="0"/>
                <a:cs typeface="Calibri" panose="020F0502020204030204" pitchFamily="34" charset="0"/>
              </a:rPr>
              <a:t>Airplanes</a:t>
            </a:r>
          </a:p>
          <a:p>
            <a:pPr lvl="1"/>
            <a:r>
              <a:rPr lang="en-US" sz="3200" dirty="0">
                <a:solidFill>
                  <a:schemeClr val="tx1"/>
                </a:solidFill>
                <a:latin typeface="Calibri" panose="020F0502020204030204" pitchFamily="34" charset="0"/>
                <a:cs typeface="Calibri" panose="020F0502020204030204" pitchFamily="34" charset="0"/>
              </a:rPr>
              <a:t>U Boat</a:t>
            </a:r>
          </a:p>
          <a:p>
            <a:pPr lvl="1"/>
            <a:r>
              <a:rPr lang="en-US" sz="3200" dirty="0">
                <a:solidFill>
                  <a:schemeClr val="tx1"/>
                </a:solidFill>
                <a:latin typeface="Calibri" panose="020F0502020204030204" pitchFamily="34" charset="0"/>
                <a:cs typeface="Calibri" panose="020F0502020204030204" pitchFamily="34" charset="0"/>
              </a:rPr>
              <a:t>Chemical warfare… now you need gas masks</a:t>
            </a:r>
          </a:p>
          <a:p>
            <a:endParaRPr lang="en-US" sz="1800" dirty="0">
              <a:solidFill>
                <a:schemeClr val="tx1"/>
              </a:solidFill>
              <a:latin typeface="+mn-lt"/>
              <a:cs typeface="+mn-cs"/>
            </a:endParaRPr>
          </a:p>
        </p:txBody>
      </p:sp>
      <p:pic>
        <p:nvPicPr>
          <p:cNvPr id="9218" name="Picture 2" descr="http://www.clipartkid.com/images/380/view-fullsize-more-gas-mask-training-wwi-photos-kxUQBH-clipart.jpg">
            <a:extLst>
              <a:ext uri="{FF2B5EF4-FFF2-40B4-BE49-F238E27FC236}">
                <a16:creationId xmlns:a16="http://schemas.microsoft.com/office/drawing/2014/main" id="{5A25CE15-F0AA-4BBC-BEB7-34248092E6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82" r="22780"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8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58CB-932B-4544-A5E3-F5C02AB3B559}"/>
              </a:ext>
            </a:extLst>
          </p:cNvPr>
          <p:cNvSpPr>
            <a:spLocks noGrp="1"/>
          </p:cNvSpPr>
          <p:nvPr>
            <p:ph type="title"/>
          </p:nvPr>
        </p:nvSpPr>
        <p:spPr/>
        <p:txBody>
          <a:bodyPr>
            <a:normAutofit/>
          </a:bodyPr>
          <a:lstStyle/>
          <a:p>
            <a:pPr algn="ctr"/>
            <a:r>
              <a:rPr lang="en-US" sz="4400" b="1" dirty="0">
                <a:latin typeface="Calibri" panose="020F0502020204030204" pitchFamily="34" charset="0"/>
                <a:cs typeface="Calibri" panose="020F0502020204030204" pitchFamily="34" charset="0"/>
              </a:rPr>
              <a:t>The War “to end all wars” Comes to an End</a:t>
            </a:r>
            <a:endParaRPr lang="en-US" sz="4400" dirty="0"/>
          </a:p>
        </p:txBody>
      </p:sp>
      <p:sp>
        <p:nvSpPr>
          <p:cNvPr id="3" name="Content Placeholder 2">
            <a:extLst>
              <a:ext uri="{FF2B5EF4-FFF2-40B4-BE49-F238E27FC236}">
                <a16:creationId xmlns:a16="http://schemas.microsoft.com/office/drawing/2014/main" id="{3E9F9206-CF89-4E62-B852-04E0642255F6}"/>
              </a:ext>
            </a:extLst>
          </p:cNvPr>
          <p:cNvSpPr>
            <a:spLocks noGrp="1"/>
          </p:cNvSpPr>
          <p:nvPr>
            <p:ph idx="1"/>
          </p:nvPr>
        </p:nvSpPr>
        <p:spPr>
          <a:xfrm>
            <a:off x="838200" y="1625935"/>
            <a:ext cx="10515600" cy="4619881"/>
          </a:xfrm>
        </p:spPr>
        <p:txBody>
          <a:bodyPr>
            <a:noAutofit/>
          </a:bodyPr>
          <a:lstStyle/>
          <a:p>
            <a:r>
              <a:rPr lang="en-US" sz="2800" dirty="0">
                <a:latin typeface="Calibri" panose="020F0502020204030204" pitchFamily="34" charset="0"/>
                <a:cs typeface="Calibri" panose="020F0502020204030204" pitchFamily="34" charset="0"/>
              </a:rPr>
              <a:t>American soldiers led by General John Pershing land in France to help the Allies</a:t>
            </a:r>
          </a:p>
          <a:p>
            <a:r>
              <a:rPr lang="en-US" sz="2800" dirty="0">
                <a:latin typeface="Calibri" panose="020F0502020204030204" pitchFamily="34" charset="0"/>
                <a:cs typeface="Calibri" panose="020F0502020204030204" pitchFamily="34" charset="0"/>
              </a:rPr>
              <a:t>Russian drops out of the war because of domestic problems</a:t>
            </a:r>
          </a:p>
          <a:p>
            <a:pPr lvl="1"/>
            <a:r>
              <a:rPr lang="en-US" sz="2800" dirty="0">
                <a:latin typeface="Calibri" panose="020F0502020204030204" pitchFamily="34" charset="0"/>
                <a:cs typeface="Calibri" panose="020F0502020204030204" pitchFamily="34" charset="0"/>
              </a:rPr>
              <a:t>The Russian Revolution begins</a:t>
            </a:r>
          </a:p>
          <a:p>
            <a:pPr lvl="1"/>
            <a:r>
              <a:rPr lang="en-US" sz="2800" dirty="0">
                <a:latin typeface="Calibri" panose="020F0502020204030204" pitchFamily="34" charset="0"/>
                <a:cs typeface="Calibri" panose="020F0502020204030204" pitchFamily="34" charset="0"/>
              </a:rPr>
              <a:t>Topples the Czar and brings about the USSR a Communist Nation</a:t>
            </a:r>
          </a:p>
          <a:p>
            <a:r>
              <a:rPr lang="en-US" sz="2800" dirty="0">
                <a:latin typeface="Calibri" panose="020F0502020204030204" pitchFamily="34" charset="0"/>
                <a:cs typeface="Calibri" panose="020F0502020204030204" pitchFamily="34" charset="0"/>
              </a:rPr>
              <a:t>The Allies beat the Germans at The Battle of the Argonne Forest In France</a:t>
            </a:r>
          </a:p>
          <a:p>
            <a:r>
              <a:rPr lang="en-US" sz="2800" dirty="0">
                <a:latin typeface="Calibri" panose="020F0502020204030204" pitchFamily="34" charset="0"/>
                <a:cs typeface="Calibri" panose="020F0502020204030204" pitchFamily="34" charset="0"/>
              </a:rPr>
              <a:t>“On the 11</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hour of the 11</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day of the 11</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 month the war was officially over</a:t>
            </a:r>
          </a:p>
          <a:p>
            <a:pPr lvl="1"/>
            <a:r>
              <a:rPr lang="en-US" sz="2800" dirty="0">
                <a:latin typeface="Calibri" panose="020F0502020204030204" pitchFamily="34" charset="0"/>
                <a:cs typeface="Calibri" panose="020F0502020204030204" pitchFamily="34" charset="0"/>
              </a:rPr>
              <a:t>11/11/1918 = Today known as Veterans' Day</a:t>
            </a:r>
          </a:p>
        </p:txBody>
      </p:sp>
    </p:spTree>
    <p:extLst>
      <p:ext uri="{BB962C8B-B14F-4D97-AF65-F5344CB8AC3E}">
        <p14:creationId xmlns:p14="http://schemas.microsoft.com/office/powerpoint/2010/main" val="59596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4610-8DEC-4FCD-8016-79DEB3225557}"/>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400" b="1" dirty="0">
                <a:solidFill>
                  <a:schemeClr val="tx1"/>
                </a:solidFill>
                <a:latin typeface="+mj-lt"/>
                <a:cs typeface="+mj-cs"/>
              </a:rPr>
              <a:t>The Treaty of Versailles</a:t>
            </a:r>
          </a:p>
        </p:txBody>
      </p:sp>
      <p:pic>
        <p:nvPicPr>
          <p:cNvPr id="11266" name="Picture 2" descr="220px-Big_four">
            <a:extLst>
              <a:ext uri="{FF2B5EF4-FFF2-40B4-BE49-F238E27FC236}">
                <a16:creationId xmlns:a16="http://schemas.microsoft.com/office/drawing/2014/main" id="{90BE38F9-F0C0-44BD-AACF-3982E8F166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773" b="-1"/>
          <a:stretch/>
        </p:blipFill>
        <p:spPr bwMode="auto">
          <a:xfrm>
            <a:off x="828772" y="1904281"/>
            <a:ext cx="5074070" cy="42726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A3362A3-1F6D-4934-BF42-5FEAA6463FB7}"/>
              </a:ext>
            </a:extLst>
          </p:cNvPr>
          <p:cNvSpPr>
            <a:spLocks noGrp="1"/>
          </p:cNvSpPr>
          <p:nvPr>
            <p:ph idx="1"/>
          </p:nvPr>
        </p:nvSpPr>
        <p:spPr>
          <a:xfrm>
            <a:off x="6338316" y="1825625"/>
            <a:ext cx="5015484" cy="4351338"/>
          </a:xfrm>
        </p:spPr>
        <p:txBody>
          <a:bodyPr vert="horz" lIns="91440" tIns="45720" rIns="91440" bIns="45720" rtlCol="0">
            <a:normAutofit fontScale="92500" lnSpcReduction="10000"/>
          </a:bodyPr>
          <a:lstStyle/>
          <a:p>
            <a:r>
              <a:rPr lang="en-US" sz="2800" dirty="0">
                <a:solidFill>
                  <a:schemeClr val="tx1"/>
                </a:solidFill>
                <a:latin typeface="+mn-lt"/>
                <a:cs typeface="+mn-cs"/>
              </a:rPr>
              <a:t>Officially ends the war and pretty much starts the second World War</a:t>
            </a:r>
          </a:p>
          <a:p>
            <a:r>
              <a:rPr lang="en-US" sz="2800" dirty="0">
                <a:solidFill>
                  <a:schemeClr val="tx1"/>
                </a:solidFill>
                <a:latin typeface="+mn-lt"/>
                <a:cs typeface="+mn-cs"/>
              </a:rPr>
              <a:t>The “Big Four” victorious nations:</a:t>
            </a:r>
          </a:p>
          <a:p>
            <a:pPr lvl="1"/>
            <a:r>
              <a:rPr lang="en-US" sz="2800" dirty="0">
                <a:solidFill>
                  <a:schemeClr val="tx1"/>
                </a:solidFill>
                <a:latin typeface="+mn-lt"/>
                <a:cs typeface="+mn-cs"/>
              </a:rPr>
              <a:t>It was composed Woodrow Wilson of the United States, David Lloyd George of Britain, Vittorio Emanuele Orlando of Italy, and Georges Clemenceau of France.</a:t>
            </a:r>
          </a:p>
        </p:txBody>
      </p:sp>
    </p:spTree>
    <p:extLst>
      <p:ext uri="{BB962C8B-B14F-4D97-AF65-F5344CB8AC3E}">
        <p14:creationId xmlns:p14="http://schemas.microsoft.com/office/powerpoint/2010/main" val="1722565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3743-4643-4262-9A69-3E63045A9AA8}"/>
              </a:ext>
            </a:extLst>
          </p:cNvPr>
          <p:cNvSpPr>
            <a:spLocks noGrp="1"/>
          </p:cNvSpPr>
          <p:nvPr>
            <p:ph type="title"/>
          </p:nvPr>
        </p:nvSpPr>
        <p:spPr>
          <a:xfrm>
            <a:off x="834260" y="462455"/>
            <a:ext cx="10515600" cy="822263"/>
          </a:xfrm>
        </p:spPr>
        <p:txBody>
          <a:bodyPr>
            <a:normAutofit/>
          </a:bodyPr>
          <a:lstStyle/>
          <a:p>
            <a:pPr algn="ctr"/>
            <a:r>
              <a:rPr lang="en-US" sz="4400" b="1">
                <a:solidFill>
                  <a:srgbClr val="C00000"/>
                </a:solidFill>
                <a:latin typeface="Calibri" panose="020F0502020204030204" pitchFamily="34" charset="0"/>
                <a:cs typeface="Calibri" panose="020F0502020204030204" pitchFamily="34" charset="0"/>
              </a:rPr>
              <a:t>Why Treaty no Worky?</a:t>
            </a:r>
            <a:endParaRPr lang="en-US" sz="4400" b="1"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D38B9CB-4E45-4645-B6BA-EAFB1949E6CD}"/>
              </a:ext>
            </a:extLst>
          </p:cNvPr>
          <p:cNvSpPr>
            <a:spLocks noGrp="1"/>
          </p:cNvSpPr>
          <p:nvPr>
            <p:ph idx="1"/>
          </p:nvPr>
        </p:nvSpPr>
        <p:spPr>
          <a:xfrm>
            <a:off x="838200" y="1625936"/>
            <a:ext cx="10515600" cy="4351338"/>
          </a:xfrm>
        </p:spPr>
        <p:txBody>
          <a:bodyPr/>
          <a:lstStyle/>
          <a:p>
            <a:pPr marL="0" indent="0">
              <a:buNone/>
            </a:pPr>
            <a:r>
              <a:rPr lang="en-US" sz="3600">
                <a:latin typeface="Calibri" panose="020F0502020204030204" pitchFamily="34" charset="0"/>
                <a:cs typeface="Calibri" panose="020F0502020204030204" pitchFamily="34" charset="0"/>
              </a:rPr>
              <a:t>First and foremost too much punishment on the country of Germany</a:t>
            </a:r>
          </a:p>
          <a:p>
            <a:pPr marL="0" indent="0">
              <a:buNone/>
            </a:pPr>
            <a:endParaRPr lang="en-US" sz="3600">
              <a:latin typeface="Calibri" panose="020F0502020204030204" pitchFamily="34" charset="0"/>
              <a:cs typeface="Calibri" panose="020F0502020204030204" pitchFamily="34" charset="0"/>
            </a:endParaRPr>
          </a:p>
          <a:p>
            <a:pPr lvl="1"/>
            <a:r>
              <a:rPr lang="en-US" sz="3600">
                <a:latin typeface="Calibri" panose="020F0502020204030204" pitchFamily="34" charset="0"/>
                <a:cs typeface="Calibri" panose="020F0502020204030204" pitchFamily="34" charset="0"/>
              </a:rPr>
              <a:t>Made them pay  war reparations = $$ = Bankrupt </a:t>
            </a:r>
          </a:p>
          <a:p>
            <a:pPr lvl="1"/>
            <a:r>
              <a:rPr lang="en-US" sz="3600">
                <a:latin typeface="Calibri" panose="020F0502020204030204" pitchFamily="34" charset="0"/>
                <a:cs typeface="Calibri" panose="020F0502020204030204" pitchFamily="34" charset="0"/>
              </a:rPr>
              <a:t>Forced to dramatically downsize their military</a:t>
            </a:r>
          </a:p>
          <a:p>
            <a:pPr lvl="1"/>
            <a:r>
              <a:rPr lang="en-US" sz="3600">
                <a:latin typeface="Calibri" panose="020F0502020204030204" pitchFamily="34" charset="0"/>
                <a:cs typeface="Calibri" panose="020F0502020204030204" pitchFamily="34" charset="0"/>
              </a:rPr>
              <a:t>Return land seized from France</a:t>
            </a:r>
          </a:p>
          <a:p>
            <a:pPr lvl="1"/>
            <a:r>
              <a:rPr lang="en-US" sz="3600">
                <a:latin typeface="Calibri" panose="020F0502020204030204" pitchFamily="34" charset="0"/>
                <a:cs typeface="Calibri" panose="020F0502020204030204" pitchFamily="34" charset="0"/>
              </a:rPr>
              <a:t>Restricted military presence along French boarders</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56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7D59-4AA5-43FD-AE39-D3DD0C5B8B05}"/>
              </a:ext>
            </a:extLst>
          </p:cNvPr>
          <p:cNvSpPr>
            <a:spLocks noGrp="1"/>
          </p:cNvSpPr>
          <p:nvPr>
            <p:ph type="title"/>
          </p:nvPr>
        </p:nvSpPr>
        <p:spPr/>
        <p:txBody>
          <a:bodyPr>
            <a:normAutofit/>
          </a:bodyPr>
          <a:lstStyle/>
          <a:p>
            <a:pPr algn="ctr"/>
            <a:r>
              <a:rPr lang="en-US" sz="4800" dirty="0">
                <a:latin typeface="Calibri" panose="020F0502020204030204" pitchFamily="34" charset="0"/>
                <a:cs typeface="Calibri" panose="020F0502020204030204" pitchFamily="34" charset="0"/>
              </a:rPr>
              <a:t>President Wilson’s Fourteen Point Plan</a:t>
            </a:r>
          </a:p>
        </p:txBody>
      </p:sp>
      <p:sp>
        <p:nvSpPr>
          <p:cNvPr id="3" name="Content Placeholder 2">
            <a:extLst>
              <a:ext uri="{FF2B5EF4-FFF2-40B4-BE49-F238E27FC236}">
                <a16:creationId xmlns:a16="http://schemas.microsoft.com/office/drawing/2014/main" id="{0AC28D05-59CD-4349-B35A-1F0E71C67DD9}"/>
              </a:ext>
            </a:extLst>
          </p:cNvPr>
          <p:cNvSpPr>
            <a:spLocks noGrp="1"/>
          </p:cNvSpPr>
          <p:nvPr>
            <p:ph idx="1"/>
          </p:nvPr>
        </p:nvSpPr>
        <p:spPr>
          <a:xfrm>
            <a:off x="834260" y="1517447"/>
            <a:ext cx="10515600" cy="4351338"/>
          </a:xfrm>
        </p:spPr>
        <p:txBody>
          <a:bodyPr>
            <a:noAutofit/>
          </a:bodyPr>
          <a:lstStyle/>
          <a:p>
            <a:r>
              <a:rPr lang="en-US" sz="2800" dirty="0">
                <a:latin typeface="Calibri" panose="020F0502020204030204" pitchFamily="34" charset="0"/>
                <a:cs typeface="Calibri" panose="020F0502020204030204" pitchFamily="34" charset="0"/>
              </a:rPr>
              <a:t>His plan for world peace falls on deaf ears</a:t>
            </a:r>
          </a:p>
          <a:p>
            <a:r>
              <a:rPr lang="en-US" sz="2800" dirty="0">
                <a:latin typeface="Calibri" panose="020F0502020204030204" pitchFamily="34" charset="0"/>
                <a:cs typeface="Calibri" panose="020F0502020204030204" pitchFamily="34" charset="0"/>
              </a:rPr>
              <a:t>European Allies want to push blame and punishment somewhere</a:t>
            </a:r>
          </a:p>
          <a:p>
            <a:r>
              <a:rPr lang="en-US" sz="2800" dirty="0">
                <a:latin typeface="Calibri" panose="020F0502020204030204" pitchFamily="34" charset="0"/>
                <a:cs typeface="Calibri" panose="020F0502020204030204" pitchFamily="34" charset="0"/>
              </a:rPr>
              <a:t>Summary of Plan:</a:t>
            </a:r>
          </a:p>
          <a:p>
            <a:pPr lvl="1"/>
            <a:r>
              <a:rPr lang="en-US" sz="2800" dirty="0">
                <a:latin typeface="Calibri" panose="020F0502020204030204" pitchFamily="34" charset="0"/>
                <a:cs typeface="Calibri" panose="020F0502020204030204" pitchFamily="34" charset="0"/>
              </a:rPr>
              <a:t>Stated no secret treaties of alliances</a:t>
            </a:r>
          </a:p>
          <a:p>
            <a:pPr lvl="1"/>
            <a:r>
              <a:rPr lang="en-US" sz="2800" dirty="0">
                <a:latin typeface="Calibri" panose="020F0502020204030204" pitchFamily="34" charset="0"/>
                <a:cs typeface="Calibri" panose="020F0502020204030204" pitchFamily="34" charset="0"/>
              </a:rPr>
              <a:t>Called for freedom of the seas</a:t>
            </a:r>
          </a:p>
          <a:p>
            <a:pPr lvl="1"/>
            <a:r>
              <a:rPr lang="en-US" sz="2800" dirty="0">
                <a:latin typeface="Calibri" panose="020F0502020204030204" pitchFamily="34" charset="0"/>
                <a:cs typeface="Calibri" panose="020F0502020204030204" pitchFamily="34" charset="0"/>
              </a:rPr>
              <a:t>Economic cooperation between nations</a:t>
            </a:r>
          </a:p>
          <a:p>
            <a:pPr lvl="1"/>
            <a:r>
              <a:rPr lang="en-US" sz="2800" dirty="0">
                <a:latin typeface="Calibri" panose="020F0502020204030204" pitchFamily="34" charset="0"/>
                <a:cs typeface="Calibri" panose="020F0502020204030204" pitchFamily="34" charset="0"/>
              </a:rPr>
              <a:t>Ethnic groups given self rule</a:t>
            </a:r>
          </a:p>
          <a:p>
            <a:pPr lvl="1"/>
            <a:r>
              <a:rPr lang="en-US" sz="2800" dirty="0">
                <a:latin typeface="Calibri" panose="020F0502020204030204" pitchFamily="34" charset="0"/>
                <a:cs typeface="Calibri" panose="020F0502020204030204" pitchFamily="34" charset="0"/>
              </a:rPr>
              <a:t>The creation of a World Peace Keeping Organization</a:t>
            </a:r>
          </a:p>
          <a:p>
            <a:r>
              <a:rPr lang="en-US" sz="2800" dirty="0">
                <a:latin typeface="Calibri" panose="020F0502020204030204" pitchFamily="34" charset="0"/>
                <a:cs typeface="Calibri" panose="020F0502020204030204" pitchFamily="34" charset="0"/>
              </a:rPr>
              <a:t>However, the U.S. Congress rejected entry into the League of Nations</a:t>
            </a:r>
          </a:p>
        </p:txBody>
      </p:sp>
    </p:spTree>
    <p:extLst>
      <p:ext uri="{BB962C8B-B14F-4D97-AF65-F5344CB8AC3E}">
        <p14:creationId xmlns:p14="http://schemas.microsoft.com/office/powerpoint/2010/main" val="223633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normAutofit fontScale="90000"/>
          </a:bodyPr>
          <a:lstStyle/>
          <a:p>
            <a:pPr algn="ctr"/>
            <a:r>
              <a:rPr lang="en-US" sz="5400" dirty="0">
                <a:latin typeface="Arial Black" panose="020B0A04020102020204" pitchFamily="34" charset="0"/>
                <a:ea typeface="Segoe UI Light" panose="020B0702040204020203" pitchFamily="34" charset="0"/>
                <a:cs typeface="Segoe UI" panose="020B0502040204020203" pitchFamily="34" charset="0"/>
              </a:rPr>
              <a:t>Unit 4 – World War One</a:t>
            </a:r>
          </a:p>
        </p:txBody>
      </p:sp>
      <p:sp>
        <p:nvSpPr>
          <p:cNvPr id="20" name="Text 2"/>
          <p:cNvSpPr/>
          <p:nvPr/>
        </p:nvSpPr>
        <p:spPr>
          <a:xfrm>
            <a:off x="838200" y="1461299"/>
            <a:ext cx="10462846" cy="589905"/>
          </a:xfrm>
          <a:prstGeom prst="rect">
            <a:avLst/>
          </a:prstGeom>
        </p:spPr>
        <p:txBody>
          <a:bodyPr wrap="square">
            <a:spAutoFit/>
          </a:bodyPr>
          <a:lstStyle/>
          <a:p>
            <a:pPr>
              <a:lnSpc>
                <a:spcPct val="150000"/>
              </a:lnSpc>
            </a:pPr>
            <a:r>
              <a:rPr lang="en-US" sz="2400" dirty="0">
                <a:solidFill>
                  <a:srgbClr val="D24726"/>
                </a:solidFill>
                <a:latin typeface="Rockwell Nova Extra Bold" panose="02060903020205020403" pitchFamily="18" charset="0"/>
                <a:ea typeface="Segoe UI Semibold" panose="020B0702040204020203" pitchFamily="34" charset="0"/>
                <a:cs typeface="Segoe UI" panose="020B0502040204020203" pitchFamily="34" charset="0"/>
              </a:rPr>
              <a:t>Key facts</a:t>
            </a:r>
          </a:p>
        </p:txBody>
      </p:sp>
      <p:sp>
        <p:nvSpPr>
          <p:cNvPr id="21" name="Content Placeholder 2"/>
          <p:cNvSpPr txBox="1">
            <a:spLocks/>
          </p:cNvSpPr>
          <p:nvPr/>
        </p:nvSpPr>
        <p:spPr>
          <a:xfrm>
            <a:off x="850249" y="1876798"/>
            <a:ext cx="7640607" cy="4981202"/>
          </a:xfrm>
          <a:prstGeom prst="rect">
            <a:avLst/>
          </a:prstGeom>
          <a:ln w="57150">
            <a:noFill/>
          </a:ln>
        </p:spPr>
        <p:txBody>
          <a:bodyPr vert="horz" lIns="91440" tIns="45720" rIns="91440" bIns="45720" numCol="1" rtlCol="0" anchor="t">
            <a:normAutofit fontScale="92500"/>
          </a:bodyPr>
          <a:lstStyle/>
          <a:p>
            <a:pPr>
              <a:lnSpc>
                <a:spcPct val="150000"/>
              </a:lnSpc>
            </a:pPr>
            <a:r>
              <a:rPr lang="en-US" sz="3200" dirty="0">
                <a:latin typeface="Calibri" panose="020F0502020204030204" pitchFamily="34" charset="0"/>
                <a:ea typeface="Segoe UI" panose="020B0502040204020203" pitchFamily="34" charset="0"/>
                <a:cs typeface="Calibri" panose="020F0502020204030204" pitchFamily="34" charset="0"/>
              </a:rPr>
              <a:t>World War I, also known as the First World War, the Great War, the Seminal Catastrophe, and initially in North America as the European War, was a global war originating in Europe that lasted from July 28, 1914 to November 11, 1918 (Today known as Armistice Day). Why didn’t we get it off?</a:t>
            </a:r>
            <a:endParaRPr lang="en-US" sz="3200" dirty="0">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22" name="Content Placeholder 3"/>
          <p:cNvSpPr/>
          <p:nvPr/>
        </p:nvSpPr>
        <p:spPr>
          <a:xfrm>
            <a:off x="8592793" y="1876798"/>
            <a:ext cx="2856256" cy="2239524"/>
          </a:xfrm>
          <a:prstGeom prst="rect">
            <a:avLst/>
          </a:prstGeom>
        </p:spPr>
        <p:txBody>
          <a:bodyPr wrap="square">
            <a:spAutoFit/>
          </a:bodyPr>
          <a:lstStyle/>
          <a:p>
            <a:pPr>
              <a:lnSpc>
                <a:spcPct val="150000"/>
              </a:lnSpc>
            </a:pPr>
            <a:r>
              <a:rPr lang="en-US" sz="2400" b="1" dirty="0">
                <a:solidFill>
                  <a:srgbClr val="D24726"/>
                </a:solidFill>
                <a:latin typeface="Segoe UI Semibold" panose="020B0702040204020203" pitchFamily="34" charset="0"/>
                <a:ea typeface="Segoe UI Semibold" panose="020B0702040204020203" pitchFamily="34" charset="0"/>
              </a:rPr>
              <a:t>Start date: </a:t>
            </a:r>
          </a:p>
          <a:p>
            <a:pPr>
              <a:lnSpc>
                <a:spcPct val="150000"/>
              </a:lnSpc>
            </a:pPr>
            <a:r>
              <a:rPr lang="en-US" sz="2400" dirty="0">
                <a:latin typeface="Segoe UI Semilight" panose="020B0402040204020203" pitchFamily="34" charset="0"/>
                <a:cs typeface="Segoe UI Semilight" panose="020B0402040204020203" pitchFamily="34" charset="0"/>
              </a:rPr>
              <a:t>Jul 28, 1914</a:t>
            </a:r>
          </a:p>
          <a:p>
            <a:pPr>
              <a:lnSpc>
                <a:spcPct val="150000"/>
              </a:lnSpc>
            </a:pPr>
            <a:r>
              <a:rPr lang="en-US" sz="2400" b="1" dirty="0">
                <a:solidFill>
                  <a:srgbClr val="D24726"/>
                </a:solidFill>
                <a:latin typeface="Segoe UI Semibold" panose="020B0702040204020203" pitchFamily="34" charset="0"/>
                <a:ea typeface="Segoe UI Semibold" panose="020B0702040204020203" pitchFamily="34" charset="0"/>
              </a:rPr>
              <a:t>End date: </a:t>
            </a:r>
          </a:p>
          <a:p>
            <a:pPr>
              <a:lnSpc>
                <a:spcPct val="150000"/>
              </a:lnSpc>
            </a:pPr>
            <a:r>
              <a:rPr lang="en-US" sz="2400" dirty="0">
                <a:latin typeface="Segoe UI Semilight" panose="020B0402040204020203" pitchFamily="34" charset="0"/>
                <a:cs typeface="Segoe UI Semilight" panose="020B0402040204020203" pitchFamily="34" charset="0"/>
              </a:rPr>
              <a:t>Nov 11, 1918</a:t>
            </a:r>
          </a:p>
        </p:txBody>
      </p:sp>
    </p:spTree>
    <p:extLst>
      <p:ext uri="{BB962C8B-B14F-4D97-AF65-F5344CB8AC3E}">
        <p14:creationId xmlns:p14="http://schemas.microsoft.com/office/powerpoint/2010/main" val="374866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E11D-9307-4385-A372-13A298C5439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4200">
                <a:solidFill>
                  <a:schemeClr val="tx1"/>
                </a:solidFill>
                <a:latin typeface="+mj-lt"/>
                <a:cs typeface="+mj-cs"/>
              </a:rPr>
              <a:t>All of These Factors Led to This Little Guy Coming to Power</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90" name="Picture 2" descr="Image result for hitler">
            <a:extLst>
              <a:ext uri="{FF2B5EF4-FFF2-40B4-BE49-F238E27FC236}">
                <a16:creationId xmlns:a16="http://schemas.microsoft.com/office/drawing/2014/main" id="{5A0D0264-D1ED-4B63-8C9F-4AD77F0DBF5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745"/>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820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0156-2FF7-4217-8A0A-6AB611909BC9}"/>
              </a:ext>
            </a:extLst>
          </p:cNvPr>
          <p:cNvSpPr>
            <a:spLocks noGrp="1"/>
          </p:cNvSpPr>
          <p:nvPr>
            <p:ph type="title"/>
          </p:nvPr>
        </p:nvSpPr>
        <p:spPr>
          <a:xfrm>
            <a:off x="834260" y="462455"/>
            <a:ext cx="10515600" cy="981334"/>
          </a:xfrm>
        </p:spPr>
        <p:txBody>
          <a:bodyPr>
            <a:normAutofit/>
          </a:bodyPr>
          <a:lstStyle/>
          <a:p>
            <a:pPr algn="ctr"/>
            <a:r>
              <a:rPr lang="en-US" sz="5400" b="1" dirty="0">
                <a:latin typeface="Arial Black" panose="020B0A04020102020204" pitchFamily="34" charset="0"/>
              </a:rPr>
              <a:t>Background</a:t>
            </a:r>
          </a:p>
        </p:txBody>
      </p:sp>
      <p:sp>
        <p:nvSpPr>
          <p:cNvPr id="3" name="Content Placeholder 2">
            <a:extLst>
              <a:ext uri="{FF2B5EF4-FFF2-40B4-BE49-F238E27FC236}">
                <a16:creationId xmlns:a16="http://schemas.microsoft.com/office/drawing/2014/main" id="{FA0113C6-7ED5-4025-BE48-614B9D3C0396}"/>
              </a:ext>
            </a:extLst>
          </p:cNvPr>
          <p:cNvSpPr>
            <a:spLocks noGrp="1"/>
          </p:cNvSpPr>
          <p:nvPr>
            <p:ph idx="1"/>
          </p:nvPr>
        </p:nvSpPr>
        <p:spPr/>
        <p:txBody>
          <a:bodyPr>
            <a:normAutofit lnSpcReduction="10000"/>
          </a:bodyPr>
          <a:lstStyle/>
          <a:p>
            <a:r>
              <a:rPr lang="en-US" sz="3200" dirty="0">
                <a:solidFill>
                  <a:schemeClr val="tx1">
                    <a:lumMod val="65000"/>
                    <a:lumOff val="35000"/>
                  </a:schemeClr>
                </a:solidFill>
                <a:latin typeface="Calibri" panose="020F0502020204030204" pitchFamily="34" charset="0"/>
                <a:ea typeface="Segoe UI" panose="020B0502040204020203" pitchFamily="34" charset="0"/>
                <a:cs typeface="Calibri" panose="020F0502020204030204" pitchFamily="34" charset="0"/>
              </a:rPr>
              <a:t>Described as "the war to end all wars", it led to the mobilization of more than 70 million military personnel, including 60 million Europeans, making it one of the largest wars in history. </a:t>
            </a:r>
          </a:p>
          <a:p>
            <a:r>
              <a:rPr lang="en-US" sz="3200" dirty="0">
                <a:solidFill>
                  <a:schemeClr val="tx1">
                    <a:lumMod val="65000"/>
                    <a:lumOff val="35000"/>
                  </a:schemeClr>
                </a:solidFill>
                <a:latin typeface="Calibri" panose="020F0502020204030204" pitchFamily="34" charset="0"/>
                <a:ea typeface="Segoe UI" panose="020B0502040204020203" pitchFamily="34" charset="0"/>
                <a:cs typeface="Calibri" panose="020F0502020204030204" pitchFamily="34" charset="0"/>
              </a:rPr>
              <a:t>It is also one of the deadliest conflicts in history, with an estimated nine million combatants and seven million civilian deaths as a direct result of </a:t>
            </a:r>
            <a:r>
              <a:rPr lang="en-US" sz="3200" dirty="0">
                <a:latin typeface="Calibri" panose="020F0502020204030204" pitchFamily="34" charset="0"/>
                <a:cs typeface="Calibri" panose="020F0502020204030204" pitchFamily="34" charset="0"/>
              </a:rPr>
              <a:t>the war</a:t>
            </a:r>
          </a:p>
          <a:p>
            <a:r>
              <a:rPr lang="en-US" sz="3200" dirty="0">
                <a:latin typeface="Calibri" panose="020F0502020204030204" pitchFamily="34" charset="0"/>
                <a:cs typeface="Calibri" panose="020F0502020204030204" pitchFamily="34" charset="0"/>
              </a:rPr>
              <a:t>While resulting genocides and the resulting 1918 influenza pandemic caused another 50 to 100 million deaths worldwide.</a:t>
            </a:r>
          </a:p>
          <a:p>
            <a:endParaRPr lang="en-US" dirty="0"/>
          </a:p>
        </p:txBody>
      </p:sp>
    </p:spTree>
    <p:extLst>
      <p:ext uri="{BB962C8B-B14F-4D97-AF65-F5344CB8AC3E}">
        <p14:creationId xmlns:p14="http://schemas.microsoft.com/office/powerpoint/2010/main" val="98445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52CF-A8DC-46CC-8F83-FF7273A8633F}"/>
              </a:ext>
            </a:extLst>
          </p:cNvPr>
          <p:cNvSpPr>
            <a:spLocks noGrp="1"/>
          </p:cNvSpPr>
          <p:nvPr>
            <p:ph type="title"/>
          </p:nvPr>
        </p:nvSpPr>
        <p:spPr/>
        <p:txBody>
          <a:bodyPr>
            <a:normAutofit fontScale="90000"/>
          </a:bodyPr>
          <a:lstStyle/>
          <a:p>
            <a:pPr algn="ctr"/>
            <a:r>
              <a:rPr lang="en-US" sz="5400" b="1" dirty="0">
                <a:latin typeface="Arial Black" panose="020B0A04020102020204" pitchFamily="34" charset="0"/>
                <a:cs typeface="Calibri" panose="020F0502020204030204" pitchFamily="34" charset="0"/>
              </a:rPr>
              <a:t>Causes</a:t>
            </a:r>
            <a:r>
              <a:rPr lang="en-US" sz="5400" b="1" dirty="0">
                <a:latin typeface="Arial Black" panose="020B0A04020102020204" pitchFamily="34" charset="0"/>
              </a:rPr>
              <a:t> for WWI</a:t>
            </a:r>
            <a:endParaRPr lang="en-US" sz="5400" b="1" dirty="0"/>
          </a:p>
        </p:txBody>
      </p:sp>
      <p:sp>
        <p:nvSpPr>
          <p:cNvPr id="3" name="Content Placeholder 2">
            <a:extLst>
              <a:ext uri="{FF2B5EF4-FFF2-40B4-BE49-F238E27FC236}">
                <a16:creationId xmlns:a16="http://schemas.microsoft.com/office/drawing/2014/main" id="{5993E555-55A5-4D06-A4A7-56021BEA3C3D}"/>
              </a:ext>
            </a:extLst>
          </p:cNvPr>
          <p:cNvSpPr>
            <a:spLocks noGrp="1"/>
          </p:cNvSpPr>
          <p:nvPr>
            <p:ph idx="1"/>
          </p:nvPr>
        </p:nvSpPr>
        <p:spPr>
          <a:xfrm>
            <a:off x="1004077" y="1416929"/>
            <a:ext cx="10515600" cy="4978615"/>
          </a:xfrm>
        </p:spPr>
        <p:txBody>
          <a:bodyPr>
            <a:normAutofit fontScale="85000" lnSpcReduction="20000"/>
          </a:bodyPr>
          <a:lstStyle/>
          <a:p>
            <a:pPr marL="0" indent="0" algn="ctr">
              <a:buNone/>
            </a:pPr>
            <a:r>
              <a:rPr lang="en-US" sz="7700" b="1" dirty="0">
                <a:solidFill>
                  <a:schemeClr val="tx1"/>
                </a:solidFill>
                <a:latin typeface="Calibri" panose="020F0502020204030204" pitchFamily="34" charset="0"/>
                <a:cs typeface="Calibri" panose="020F0502020204030204" pitchFamily="34" charset="0"/>
              </a:rPr>
              <a:t>M.A.I.N.</a:t>
            </a:r>
          </a:p>
          <a:p>
            <a:endParaRPr lang="en-US" dirty="0">
              <a:solidFill>
                <a:schemeClr val="tx1"/>
              </a:solidFill>
              <a:latin typeface="Calibri" panose="020F0502020204030204" pitchFamily="34" charset="0"/>
              <a:cs typeface="Calibri" panose="020F0502020204030204" pitchFamily="34" charset="0"/>
            </a:endParaRPr>
          </a:p>
          <a:p>
            <a:r>
              <a:rPr lang="en-US" sz="3900" dirty="0">
                <a:solidFill>
                  <a:schemeClr val="tx1"/>
                </a:solidFill>
                <a:latin typeface="Calibri" panose="020F0502020204030204" pitchFamily="34" charset="0"/>
                <a:cs typeface="Calibri" panose="020F0502020204030204" pitchFamily="34" charset="0"/>
              </a:rPr>
              <a:t>M = Militarism – countries building strong armies</a:t>
            </a:r>
          </a:p>
          <a:p>
            <a:pPr lvl="1"/>
            <a:r>
              <a:rPr lang="en-US" sz="3900" dirty="0">
                <a:solidFill>
                  <a:schemeClr val="tx1"/>
                </a:solidFill>
                <a:latin typeface="Calibri" panose="020F0502020204030204" pitchFamily="34" charset="0"/>
                <a:cs typeface="Calibri" panose="020F0502020204030204" pitchFamily="34" charset="0"/>
              </a:rPr>
              <a:t>“We must protect this house!”</a:t>
            </a:r>
          </a:p>
          <a:p>
            <a:r>
              <a:rPr lang="en-US" sz="3900" dirty="0">
                <a:solidFill>
                  <a:schemeClr val="tx1"/>
                </a:solidFill>
                <a:latin typeface="Calibri" panose="020F0502020204030204" pitchFamily="34" charset="0"/>
                <a:cs typeface="Calibri" panose="020F0502020204030204" pitchFamily="34" charset="0"/>
              </a:rPr>
              <a:t>A = Alliances – Many European nations agreed to help each other if war breaks out.</a:t>
            </a:r>
          </a:p>
          <a:p>
            <a:pPr lvl="1"/>
            <a:r>
              <a:rPr lang="en-US" sz="3900" dirty="0">
                <a:solidFill>
                  <a:schemeClr val="tx1"/>
                </a:solidFill>
                <a:latin typeface="Calibri" panose="020F0502020204030204" pitchFamily="34" charset="0"/>
                <a:cs typeface="Calibri" panose="020F0502020204030204" pitchFamily="34" charset="0"/>
              </a:rPr>
              <a:t>Triple Entente aka Allied Powers = Great Britain, Russia, France (*U.S. joins them in 1917)</a:t>
            </a:r>
          </a:p>
          <a:p>
            <a:pPr lvl="1"/>
            <a:r>
              <a:rPr lang="en-US" sz="3900" dirty="0">
                <a:solidFill>
                  <a:schemeClr val="tx1"/>
                </a:solidFill>
                <a:latin typeface="Calibri" panose="020F0502020204030204" pitchFamily="34" charset="0"/>
                <a:cs typeface="Calibri" panose="020F0502020204030204" pitchFamily="34" charset="0"/>
              </a:rPr>
              <a:t>Triple Alliance aka Central Powers = Austria-Hungary, Germany, Italy  (Italy drops out in ….. And switches sides!)</a:t>
            </a:r>
          </a:p>
        </p:txBody>
      </p:sp>
    </p:spTree>
    <p:extLst>
      <p:ext uri="{BB962C8B-B14F-4D97-AF65-F5344CB8AC3E}">
        <p14:creationId xmlns:p14="http://schemas.microsoft.com/office/powerpoint/2010/main" val="192132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603C-11E0-4456-A5F0-96EC51071664}"/>
              </a:ext>
            </a:extLst>
          </p:cNvPr>
          <p:cNvSpPr>
            <a:spLocks noGrp="1"/>
          </p:cNvSpPr>
          <p:nvPr>
            <p:ph type="title"/>
          </p:nvPr>
        </p:nvSpPr>
        <p:spPr>
          <a:xfrm>
            <a:off x="648930" y="235132"/>
            <a:ext cx="1637070" cy="6531428"/>
          </a:xfrm>
        </p:spPr>
        <p:txBody>
          <a:bodyPr vert="horz" lIns="91440" tIns="45720" rIns="91440" bIns="45720" rtlCol="0" anchor="ctr">
            <a:normAutofit/>
          </a:bodyPr>
          <a:lstStyle/>
          <a:p>
            <a:r>
              <a:rPr lang="en-US" sz="4800" b="1" dirty="0">
                <a:solidFill>
                  <a:schemeClr val="tx1"/>
                </a:solidFill>
                <a:latin typeface="+mj-lt"/>
                <a:cs typeface="+mj-cs"/>
              </a:rPr>
              <a:t>A</a:t>
            </a:r>
            <a:br>
              <a:rPr lang="en-US" sz="4800" b="1" dirty="0">
                <a:solidFill>
                  <a:schemeClr val="tx1"/>
                </a:solidFill>
                <a:latin typeface="+mj-lt"/>
                <a:cs typeface="+mj-cs"/>
              </a:rPr>
            </a:br>
            <a:r>
              <a:rPr lang="en-US" sz="4800" b="1" dirty="0">
                <a:solidFill>
                  <a:schemeClr val="tx1"/>
                </a:solidFill>
                <a:latin typeface="+mj-lt"/>
                <a:cs typeface="+mj-cs"/>
              </a:rPr>
              <a:t>l</a:t>
            </a:r>
            <a:br>
              <a:rPr lang="en-US" sz="4800" b="1" dirty="0">
                <a:solidFill>
                  <a:schemeClr val="tx1"/>
                </a:solidFill>
                <a:latin typeface="+mj-lt"/>
                <a:cs typeface="+mj-cs"/>
              </a:rPr>
            </a:br>
            <a:r>
              <a:rPr lang="en-US" sz="4800" b="1" dirty="0">
                <a:solidFill>
                  <a:schemeClr val="tx1"/>
                </a:solidFill>
                <a:latin typeface="+mj-lt"/>
                <a:cs typeface="+mj-cs"/>
              </a:rPr>
              <a:t>I</a:t>
            </a:r>
            <a:br>
              <a:rPr lang="en-US" sz="4800" b="1" dirty="0">
                <a:solidFill>
                  <a:schemeClr val="tx1"/>
                </a:solidFill>
                <a:latin typeface="+mj-lt"/>
                <a:cs typeface="+mj-cs"/>
              </a:rPr>
            </a:br>
            <a:r>
              <a:rPr lang="en-US" sz="4800" b="1" dirty="0">
                <a:solidFill>
                  <a:schemeClr val="tx1"/>
                </a:solidFill>
                <a:latin typeface="+mj-lt"/>
                <a:cs typeface="+mj-cs"/>
              </a:rPr>
              <a:t>a</a:t>
            </a:r>
            <a:br>
              <a:rPr lang="en-US" sz="4800" b="1" dirty="0">
                <a:solidFill>
                  <a:schemeClr val="tx1"/>
                </a:solidFill>
                <a:latin typeface="+mj-lt"/>
                <a:cs typeface="+mj-cs"/>
              </a:rPr>
            </a:br>
            <a:r>
              <a:rPr lang="en-US" sz="4800" b="1" dirty="0">
                <a:solidFill>
                  <a:schemeClr val="tx1"/>
                </a:solidFill>
                <a:latin typeface="+mj-lt"/>
                <a:cs typeface="+mj-cs"/>
              </a:rPr>
              <a:t>n</a:t>
            </a:r>
            <a:br>
              <a:rPr lang="en-US" sz="4800" b="1" dirty="0">
                <a:solidFill>
                  <a:schemeClr val="tx1"/>
                </a:solidFill>
                <a:latin typeface="+mj-lt"/>
                <a:cs typeface="+mj-cs"/>
              </a:rPr>
            </a:br>
            <a:r>
              <a:rPr lang="en-US" sz="4800" b="1" dirty="0">
                <a:solidFill>
                  <a:schemeClr val="tx1"/>
                </a:solidFill>
                <a:latin typeface="+mj-lt"/>
                <a:cs typeface="+mj-cs"/>
              </a:rPr>
              <a:t>c</a:t>
            </a:r>
            <a:br>
              <a:rPr lang="en-US" sz="4800" b="1" dirty="0">
                <a:solidFill>
                  <a:schemeClr val="tx1"/>
                </a:solidFill>
                <a:latin typeface="+mj-lt"/>
                <a:cs typeface="+mj-cs"/>
              </a:rPr>
            </a:br>
            <a:r>
              <a:rPr lang="en-US" sz="4800" b="1" dirty="0">
                <a:solidFill>
                  <a:schemeClr val="tx1"/>
                </a:solidFill>
                <a:latin typeface="+mj-lt"/>
                <a:cs typeface="+mj-cs"/>
              </a:rPr>
              <a:t>e</a:t>
            </a:r>
            <a:br>
              <a:rPr lang="en-US" sz="4800" b="1" dirty="0">
                <a:solidFill>
                  <a:schemeClr val="tx1"/>
                </a:solidFill>
                <a:latin typeface="+mj-lt"/>
                <a:cs typeface="+mj-cs"/>
              </a:rPr>
            </a:br>
            <a:r>
              <a:rPr lang="en-US" sz="4800" b="1" dirty="0">
                <a:solidFill>
                  <a:schemeClr val="tx1"/>
                </a:solidFill>
                <a:latin typeface="+mj-lt"/>
                <a:cs typeface="+mj-cs"/>
              </a:rPr>
              <a:t>s</a:t>
            </a:r>
          </a:p>
        </p:txBody>
      </p:sp>
      <p:pic>
        <p:nvPicPr>
          <p:cNvPr id="3074" name="Picture 2" descr="Europe1914[1]">
            <a:extLst>
              <a:ext uri="{FF2B5EF4-FFF2-40B4-BE49-F238E27FC236}">
                <a16:creationId xmlns:a16="http://schemas.microsoft.com/office/drawing/2014/main" id="{A0776D9A-CBE5-4F80-ACF7-5556509CB5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80" r="-3" b="-3"/>
          <a:stretch/>
        </p:blipFill>
        <p:spPr bwMode="auto">
          <a:xfrm>
            <a:off x="2668249" y="10"/>
            <a:ext cx="952375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059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52CF-A8DC-46CC-8F83-FF7273A8633F}"/>
              </a:ext>
            </a:extLst>
          </p:cNvPr>
          <p:cNvSpPr>
            <a:spLocks noGrp="1"/>
          </p:cNvSpPr>
          <p:nvPr>
            <p:ph type="title"/>
          </p:nvPr>
        </p:nvSpPr>
        <p:spPr/>
        <p:txBody>
          <a:bodyPr>
            <a:normAutofit fontScale="90000"/>
          </a:bodyPr>
          <a:lstStyle/>
          <a:p>
            <a:pPr algn="ctr"/>
            <a:r>
              <a:rPr lang="en-US" sz="5400" b="1" dirty="0">
                <a:latin typeface="Arial Black" panose="020B0A04020102020204" pitchFamily="34" charset="0"/>
                <a:cs typeface="Calibri" panose="020F0502020204030204" pitchFamily="34" charset="0"/>
              </a:rPr>
              <a:t>Causes</a:t>
            </a:r>
            <a:r>
              <a:rPr lang="en-US" sz="5400" b="1" dirty="0">
                <a:latin typeface="Arial Black" panose="020B0A04020102020204" pitchFamily="34" charset="0"/>
              </a:rPr>
              <a:t> for WWI</a:t>
            </a:r>
          </a:p>
        </p:txBody>
      </p:sp>
      <p:sp>
        <p:nvSpPr>
          <p:cNvPr id="3" name="Content Placeholder 2">
            <a:extLst>
              <a:ext uri="{FF2B5EF4-FFF2-40B4-BE49-F238E27FC236}">
                <a16:creationId xmlns:a16="http://schemas.microsoft.com/office/drawing/2014/main" id="{5993E555-55A5-4D06-A4A7-56021BEA3C3D}"/>
              </a:ext>
            </a:extLst>
          </p:cNvPr>
          <p:cNvSpPr>
            <a:spLocks noGrp="1"/>
          </p:cNvSpPr>
          <p:nvPr>
            <p:ph idx="1"/>
          </p:nvPr>
        </p:nvSpPr>
        <p:spPr>
          <a:xfrm>
            <a:off x="1004077" y="1416929"/>
            <a:ext cx="10515600" cy="4978615"/>
          </a:xfrm>
        </p:spPr>
        <p:txBody>
          <a:bodyPr>
            <a:normAutofit/>
          </a:bodyPr>
          <a:lstStyle/>
          <a:p>
            <a:pPr marL="0" indent="0" algn="ctr">
              <a:buNone/>
            </a:pPr>
            <a:r>
              <a:rPr lang="en-US" sz="7700" b="1" dirty="0">
                <a:solidFill>
                  <a:schemeClr val="tx1"/>
                </a:solidFill>
                <a:latin typeface="Calibri" panose="020F0502020204030204" pitchFamily="34" charset="0"/>
                <a:cs typeface="Calibri" panose="020F0502020204030204" pitchFamily="34" charset="0"/>
              </a:rPr>
              <a:t>M.A.I.N.</a:t>
            </a:r>
          </a:p>
          <a:p>
            <a:endParaRPr lang="en-US" dirty="0">
              <a:solidFill>
                <a:schemeClr val="tx1"/>
              </a:solidFill>
              <a:latin typeface="Calibri" panose="020F0502020204030204" pitchFamily="34" charset="0"/>
              <a:cs typeface="Calibri" panose="020F0502020204030204" pitchFamily="34" charset="0"/>
            </a:endParaRPr>
          </a:p>
          <a:p>
            <a:r>
              <a:rPr lang="en-US" sz="3300" dirty="0">
                <a:solidFill>
                  <a:schemeClr val="tx1"/>
                </a:solidFill>
                <a:latin typeface="Calibri" panose="020F0502020204030204" pitchFamily="34" charset="0"/>
                <a:cs typeface="Calibri" panose="020F0502020204030204" pitchFamily="34" charset="0"/>
              </a:rPr>
              <a:t>I = Imperialism – </a:t>
            </a:r>
            <a:r>
              <a:rPr lang="en-US" sz="3600" dirty="0">
                <a:solidFill>
                  <a:schemeClr val="tx1"/>
                </a:solidFill>
                <a:latin typeface="Calibri" panose="020F0502020204030204" pitchFamily="34" charset="0"/>
                <a:cs typeface="Calibri" panose="020F0502020204030204" pitchFamily="34" charset="0"/>
              </a:rPr>
              <a:t>Imperial competition also pushed the countries towards adopting alliances</a:t>
            </a:r>
            <a:endParaRPr lang="en-US" sz="3300" dirty="0">
              <a:solidFill>
                <a:schemeClr val="tx1"/>
              </a:solidFill>
              <a:latin typeface="Calibri" panose="020F0502020204030204" pitchFamily="34" charset="0"/>
              <a:cs typeface="Calibri" panose="020F0502020204030204" pitchFamily="34" charset="0"/>
            </a:endParaRPr>
          </a:p>
          <a:p>
            <a:pPr lvl="1"/>
            <a:r>
              <a:rPr lang="en-US" sz="3300" dirty="0">
                <a:solidFill>
                  <a:schemeClr val="tx1"/>
                </a:solidFill>
                <a:latin typeface="Calibri" panose="020F0502020204030204" pitchFamily="34" charset="0"/>
                <a:cs typeface="Calibri" panose="020F0502020204030204" pitchFamily="34" charset="0"/>
              </a:rPr>
              <a:t>Colonies were units of exchange that could be bargained without significantly affecting the host country.</a:t>
            </a:r>
          </a:p>
          <a:p>
            <a:pPr lvl="1"/>
            <a:r>
              <a:rPr lang="en-US" sz="3300" dirty="0">
                <a:solidFill>
                  <a:schemeClr val="tx1"/>
                </a:solidFill>
                <a:latin typeface="Calibri" panose="020F0502020204030204" pitchFamily="34" charset="0"/>
                <a:cs typeface="Calibri" panose="020F0502020204030204" pitchFamily="34" charset="0"/>
              </a:rPr>
              <a:t>Provided a sense of power, resources, and a larger market to sell industrial goods to.</a:t>
            </a:r>
          </a:p>
        </p:txBody>
      </p:sp>
    </p:spTree>
    <p:extLst>
      <p:ext uri="{BB962C8B-B14F-4D97-AF65-F5344CB8AC3E}">
        <p14:creationId xmlns:p14="http://schemas.microsoft.com/office/powerpoint/2010/main" val="154488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08E7-B163-4814-BEB2-49A4113ADCC3}"/>
              </a:ext>
            </a:extLst>
          </p:cNvPr>
          <p:cNvSpPr>
            <a:spLocks noGrp="1"/>
          </p:cNvSpPr>
          <p:nvPr>
            <p:ph type="title"/>
          </p:nvPr>
        </p:nvSpPr>
        <p:spPr/>
        <p:txBody>
          <a:bodyPr>
            <a:normAutofit fontScale="90000"/>
          </a:bodyPr>
          <a:lstStyle/>
          <a:p>
            <a:pPr algn="ctr"/>
            <a:r>
              <a:rPr lang="en-US" sz="5400" b="1" dirty="0">
                <a:latin typeface="Arial Black" panose="020B0A04020102020204" pitchFamily="34" charset="0"/>
                <a:cs typeface="Calibri" panose="020F0502020204030204" pitchFamily="34" charset="0"/>
              </a:rPr>
              <a:t>Causes</a:t>
            </a:r>
            <a:r>
              <a:rPr lang="en-US" sz="5400" b="1" dirty="0">
                <a:latin typeface="Arial Black" panose="020B0A04020102020204" pitchFamily="34" charset="0"/>
              </a:rPr>
              <a:t> for WWI</a:t>
            </a:r>
            <a:endParaRPr lang="en-US" sz="5400" dirty="0"/>
          </a:p>
        </p:txBody>
      </p:sp>
      <p:sp>
        <p:nvSpPr>
          <p:cNvPr id="3" name="Content Placeholder 2">
            <a:extLst>
              <a:ext uri="{FF2B5EF4-FFF2-40B4-BE49-F238E27FC236}">
                <a16:creationId xmlns:a16="http://schemas.microsoft.com/office/drawing/2014/main" id="{AFEE349D-6536-46A7-BB22-BFC87DF3642A}"/>
              </a:ext>
            </a:extLst>
          </p:cNvPr>
          <p:cNvSpPr>
            <a:spLocks noGrp="1"/>
          </p:cNvSpPr>
          <p:nvPr>
            <p:ph idx="1"/>
          </p:nvPr>
        </p:nvSpPr>
        <p:spPr/>
        <p:txBody>
          <a:bodyPr>
            <a:noAutofit/>
          </a:bodyPr>
          <a:lstStyle/>
          <a:p>
            <a:r>
              <a:rPr lang="en-US" sz="3600" dirty="0">
                <a:solidFill>
                  <a:schemeClr val="tx1"/>
                </a:solidFill>
                <a:latin typeface="Calibri" panose="020F0502020204030204" pitchFamily="34" charset="0"/>
                <a:cs typeface="Calibri" panose="020F0502020204030204" pitchFamily="34" charset="0"/>
              </a:rPr>
              <a:t>N = Nationalism – Pride in ones country/ethnicity</a:t>
            </a:r>
          </a:p>
          <a:p>
            <a:pPr lvl="1"/>
            <a:r>
              <a:rPr lang="en-US" sz="3600" dirty="0">
                <a:solidFill>
                  <a:schemeClr val="tx1"/>
                </a:solidFill>
                <a:latin typeface="Calibri" panose="020F0502020204030204" pitchFamily="34" charset="0"/>
                <a:cs typeface="Calibri" panose="020F0502020204030204" pitchFamily="34" charset="0"/>
              </a:rPr>
              <a:t>The “Big” event that starts WWI…</a:t>
            </a:r>
          </a:p>
          <a:p>
            <a:pPr lvl="2"/>
            <a:r>
              <a:rPr lang="en-US" sz="3600" dirty="0">
                <a:solidFill>
                  <a:schemeClr val="tx1"/>
                </a:solidFill>
                <a:latin typeface="Calibri" panose="020F0502020204030204" pitchFamily="34" charset="0"/>
                <a:cs typeface="Calibri" panose="020F0502020204030204" pitchFamily="34" charset="0"/>
              </a:rPr>
              <a:t>Archduke and heir to the Austro-Hungarian throne visits the Bosnian capital of Sarajevo.</a:t>
            </a:r>
          </a:p>
          <a:p>
            <a:pPr lvl="2"/>
            <a:r>
              <a:rPr lang="en-US" sz="3600" dirty="0">
                <a:solidFill>
                  <a:schemeClr val="tx1"/>
                </a:solidFill>
                <a:latin typeface="Calibri" panose="020F0502020204030204" pitchFamily="34" charset="0"/>
                <a:cs typeface="Calibri" panose="020F0502020204030204" pitchFamily="34" charset="0"/>
              </a:rPr>
              <a:t>A revolutionary terrorist named Gavrilo Princip belonging to a terrorist group called the “Black Hand” assassinates him.</a:t>
            </a:r>
          </a:p>
          <a:p>
            <a:pPr lvl="2"/>
            <a:r>
              <a:rPr lang="en-US" sz="3600" dirty="0">
                <a:solidFill>
                  <a:schemeClr val="tx1"/>
                </a:solidFill>
                <a:latin typeface="Calibri" panose="020F0502020204030204" pitchFamily="34" charset="0"/>
                <a:cs typeface="Calibri" panose="020F0502020204030204" pitchFamily="34" charset="0"/>
              </a:rPr>
              <a:t>This event puts the various alliances into action and at war with each other. </a:t>
            </a:r>
          </a:p>
        </p:txBody>
      </p:sp>
    </p:spTree>
    <p:extLst>
      <p:ext uri="{BB962C8B-B14F-4D97-AF65-F5344CB8AC3E}">
        <p14:creationId xmlns:p14="http://schemas.microsoft.com/office/powerpoint/2010/main" val="3944958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4DDA-B881-487C-8262-2DE2F43CAD5A}"/>
              </a:ext>
            </a:extLst>
          </p:cNvPr>
          <p:cNvSpPr>
            <a:spLocks noGrp="1"/>
          </p:cNvSpPr>
          <p:nvPr>
            <p:ph type="title"/>
          </p:nvPr>
        </p:nvSpPr>
        <p:spPr>
          <a:xfrm>
            <a:off x="655320" y="365125"/>
            <a:ext cx="5120114" cy="1692794"/>
          </a:xfrm>
        </p:spPr>
        <p:txBody>
          <a:bodyPr vert="horz" lIns="91440" tIns="45720" rIns="91440" bIns="45720" rtlCol="0" anchor="ctr">
            <a:normAutofit fontScale="90000"/>
          </a:bodyPr>
          <a:lstStyle/>
          <a:p>
            <a:r>
              <a:rPr lang="en-US" sz="4400" b="1" dirty="0">
                <a:solidFill>
                  <a:schemeClr val="tx1"/>
                </a:solidFill>
                <a:latin typeface="+mj-lt"/>
                <a:cs typeface="+mj-cs"/>
              </a:rPr>
              <a:t>July 28, 1914. World War I Begins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E9E772-EFD3-4FD2-A1C5-14D730BF0F83}"/>
              </a:ext>
            </a:extLst>
          </p:cNvPr>
          <p:cNvSpPr>
            <a:spLocks noGrp="1"/>
          </p:cNvSpPr>
          <p:nvPr>
            <p:ph idx="1"/>
          </p:nvPr>
        </p:nvSpPr>
        <p:spPr>
          <a:xfrm>
            <a:off x="655321" y="2575033"/>
            <a:ext cx="5120113" cy="3917827"/>
          </a:xfrm>
        </p:spPr>
        <p:txBody>
          <a:bodyPr vert="horz" lIns="91440" tIns="45720" rIns="91440" bIns="45720" rtlCol="0">
            <a:normAutofit/>
          </a:bodyPr>
          <a:lstStyle/>
          <a:p>
            <a:r>
              <a:rPr lang="en-US" sz="3200" dirty="0">
                <a:solidFill>
                  <a:schemeClr val="tx1"/>
                </a:solidFill>
                <a:latin typeface="Calibri" panose="020F0502020204030204" pitchFamily="34" charset="0"/>
                <a:cs typeface="Calibri" panose="020F0502020204030204" pitchFamily="34" charset="0"/>
              </a:rPr>
              <a:t>Austria-Hungary declares war on Serbia</a:t>
            </a:r>
          </a:p>
          <a:p>
            <a:pPr lvl="0"/>
            <a:r>
              <a:rPr lang="en-US" sz="3200" dirty="0">
                <a:solidFill>
                  <a:schemeClr val="tx1"/>
                </a:solidFill>
                <a:latin typeface="Calibri" panose="020F0502020204030204" pitchFamily="34" charset="0"/>
                <a:cs typeface="Calibri" panose="020F0502020204030204" pitchFamily="34" charset="0"/>
              </a:rPr>
              <a:t>World War I really starts when each country supports their allies</a:t>
            </a:r>
          </a:p>
          <a:p>
            <a:r>
              <a:rPr lang="en-US" sz="3200" dirty="0">
                <a:solidFill>
                  <a:schemeClr val="tx1"/>
                </a:solidFill>
                <a:latin typeface="Calibri" panose="020F0502020204030204" pitchFamily="34" charset="0"/>
                <a:cs typeface="Calibri" panose="020F0502020204030204" pitchFamily="34" charset="0"/>
              </a:rPr>
              <a:t>President Wilson and the USA vow to stay out of the war and remain neutral</a:t>
            </a:r>
            <a:r>
              <a:rPr lang="en-US" sz="2000" dirty="0">
                <a:solidFill>
                  <a:schemeClr val="tx1"/>
                </a:solidFill>
                <a:latin typeface="+mn-lt"/>
                <a:cs typeface="+mn-cs"/>
              </a:rPr>
              <a:t>.</a:t>
            </a:r>
          </a:p>
          <a:p>
            <a:pPr marL="0" lvl="0"/>
            <a:endParaRPr lang="en-US" sz="1800" dirty="0">
              <a:solidFill>
                <a:schemeClr val="tx1"/>
              </a:solidFill>
              <a:latin typeface="+mn-lt"/>
              <a:cs typeface="+mn-cs"/>
            </a:endParaRPr>
          </a:p>
        </p:txBody>
      </p:sp>
      <p:pic>
        <p:nvPicPr>
          <p:cNvPr id="6146" name="Picture 2" descr="Image result for woodrow wilson">
            <a:extLst>
              <a:ext uri="{FF2B5EF4-FFF2-40B4-BE49-F238E27FC236}">
                <a16:creationId xmlns:a16="http://schemas.microsoft.com/office/drawing/2014/main" id="{E269DBD1-A622-4299-8443-6B193BDF51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34" r="20985"/>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07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004425-F1C2-4F1D-A1FE-52CD68C1DAA0}"/>
              </a:ext>
            </a:extLst>
          </p:cNvPr>
          <p:cNvSpPr>
            <a:spLocks noGrp="1"/>
          </p:cNvSpPr>
          <p:nvPr>
            <p:ph idx="1"/>
          </p:nvPr>
        </p:nvSpPr>
        <p:spPr>
          <a:xfrm>
            <a:off x="838200" y="1625936"/>
            <a:ext cx="10515600" cy="4892430"/>
          </a:xfrm>
        </p:spPr>
        <p:txBody>
          <a:bodyPr>
            <a:normAutofit/>
          </a:bodyPr>
          <a:lstStyle/>
          <a:p>
            <a:pPr lvl="0"/>
            <a:r>
              <a:rPr lang="en-US" sz="3600" dirty="0">
                <a:solidFill>
                  <a:schemeClr val="tx1"/>
                </a:solidFill>
                <a:latin typeface="Calibri" panose="020F0502020204030204" pitchFamily="34" charset="0"/>
                <a:cs typeface="Calibri" panose="020F0502020204030204" pitchFamily="34" charset="0"/>
              </a:rPr>
              <a:t>German troops attack France</a:t>
            </a:r>
          </a:p>
          <a:p>
            <a:pPr lvl="0"/>
            <a:r>
              <a:rPr lang="en-US" sz="3600" dirty="0">
                <a:solidFill>
                  <a:schemeClr val="tx1"/>
                </a:solidFill>
                <a:latin typeface="Calibri" panose="020F0502020204030204" pitchFamily="34" charset="0"/>
                <a:cs typeface="Calibri" panose="020F0502020204030204" pitchFamily="34" charset="0"/>
              </a:rPr>
              <a:t>French and British troops stop them at the border.</a:t>
            </a:r>
          </a:p>
          <a:p>
            <a:pPr lvl="0"/>
            <a:r>
              <a:rPr lang="en-US" sz="3600" dirty="0">
                <a:solidFill>
                  <a:schemeClr val="tx1"/>
                </a:solidFill>
                <a:latin typeface="Calibri" panose="020F0502020204030204" pitchFamily="34" charset="0"/>
                <a:cs typeface="Calibri" panose="020F0502020204030204" pitchFamily="34" charset="0"/>
              </a:rPr>
              <a:t>Both sides dig trenches to fight on the Western Front.</a:t>
            </a:r>
          </a:p>
          <a:p>
            <a:pPr lvl="0"/>
            <a:r>
              <a:rPr lang="en-US" sz="3600" dirty="0">
                <a:solidFill>
                  <a:schemeClr val="tx1"/>
                </a:solidFill>
                <a:latin typeface="Calibri" panose="020F0502020204030204" pitchFamily="34" charset="0"/>
                <a:cs typeface="Calibri" panose="020F0502020204030204" pitchFamily="34" charset="0"/>
              </a:rPr>
              <a:t>Stalemate – neither side makes much gain, forward progress is halted.</a:t>
            </a:r>
          </a:p>
          <a:p>
            <a:pPr lvl="0"/>
            <a:r>
              <a:rPr lang="en-US" sz="3600" dirty="0">
                <a:solidFill>
                  <a:schemeClr val="tx1"/>
                </a:solidFill>
                <a:latin typeface="Calibri" panose="020F0502020204030204" pitchFamily="34" charset="0"/>
                <a:cs typeface="Calibri" panose="020F0502020204030204" pitchFamily="34" charset="0"/>
              </a:rPr>
              <a:t>Trench Warfare/stalemate lasts for 2 years</a:t>
            </a:r>
          </a:p>
          <a:p>
            <a:r>
              <a:rPr lang="en-US" sz="3200" u="sng" dirty="0">
                <a:latin typeface="Calibri" panose="020F0502020204030204" pitchFamily="34" charset="0"/>
                <a:cs typeface="Calibri" panose="020F0502020204030204" pitchFamily="34" charset="0"/>
                <a:hlinkClick r:id="rId2"/>
              </a:rPr>
              <a:t>https://www.youtube.com/watch?v=SXtsiqrhqsU</a:t>
            </a:r>
            <a:endParaRPr lang="en-US" sz="3200" u="sng" dirty="0">
              <a:latin typeface="Calibri" panose="020F0502020204030204" pitchFamily="34" charset="0"/>
              <a:cs typeface="Calibri" panose="020F0502020204030204" pitchFamily="34" charset="0"/>
            </a:endParaRPr>
          </a:p>
          <a:p>
            <a:r>
              <a:rPr lang="en-US" sz="3200" dirty="0">
                <a:hlinkClick r:id="rId3"/>
              </a:rPr>
              <a:t>https://www.youtube.com/watch?</a:t>
            </a:r>
            <a:r>
              <a:rPr lang="en-US" sz="3300" dirty="0">
                <a:latin typeface="Calibri" panose="020F0502020204030204" pitchFamily="34" charset="0"/>
                <a:cs typeface="Calibri" panose="020F0502020204030204" pitchFamily="34" charset="0"/>
                <a:hlinkClick r:id="rId3"/>
              </a:rPr>
              <a:t>v</a:t>
            </a:r>
            <a:r>
              <a:rPr lang="en-US" sz="3200" dirty="0">
                <a:hlinkClick r:id="rId3"/>
              </a:rPr>
              <a:t>=0A136W6br_0</a:t>
            </a:r>
            <a:endParaRPr lang="en-US" sz="3200" dirty="0">
              <a:latin typeface="Calibri" panose="020F0502020204030204" pitchFamily="34" charset="0"/>
              <a:cs typeface="Calibri" panose="020F0502020204030204" pitchFamily="34" charset="0"/>
            </a:endParaRPr>
          </a:p>
          <a:p>
            <a:pPr marL="0" lvl="0" indent="0">
              <a:buNone/>
            </a:pPr>
            <a:endParaRPr lang="en-US" sz="3600" dirty="0">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DFC38872-3B15-4CE3-BCF7-EDD1B7446A89}"/>
              </a:ext>
            </a:extLst>
          </p:cNvPr>
          <p:cNvSpPr>
            <a:spLocks noGrp="1"/>
          </p:cNvSpPr>
          <p:nvPr>
            <p:ph type="title"/>
          </p:nvPr>
        </p:nvSpPr>
        <p:spPr/>
        <p:txBody>
          <a:bodyPr>
            <a:noAutofit/>
          </a:bodyPr>
          <a:lstStyle/>
          <a:p>
            <a:pPr algn="ctr"/>
            <a:r>
              <a:rPr lang="en-US" sz="4000" b="1" dirty="0">
                <a:latin typeface="Calibri" panose="020F0502020204030204" pitchFamily="34" charset="0"/>
                <a:cs typeface="Calibri" panose="020F0502020204030204" pitchFamily="34" charset="0"/>
              </a:rPr>
              <a:t>Why is there a Stalemate on the Western Front of the war?</a:t>
            </a:r>
            <a:br>
              <a:rPr lang="en-US" sz="4000" dirty="0"/>
            </a:br>
            <a:endParaRPr lang="en-US" sz="4000" dirty="0"/>
          </a:p>
        </p:txBody>
      </p:sp>
    </p:spTree>
    <p:extLst>
      <p:ext uri="{BB962C8B-B14F-4D97-AF65-F5344CB8AC3E}">
        <p14:creationId xmlns:p14="http://schemas.microsoft.com/office/powerpoint/2010/main" val="14138134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1338</Words>
  <Application>Microsoft Office PowerPoint</Application>
  <PresentationFormat>Widescreen</PresentationFormat>
  <Paragraphs>130</Paragraphs>
  <Slides>20</Slides>
  <Notes>6</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Arial</vt:lpstr>
      <vt:lpstr>Arial Black</vt:lpstr>
      <vt:lpstr>Calibri</vt:lpstr>
      <vt:lpstr>Garamond</vt:lpstr>
      <vt:lpstr>Rockwell Nova Extra Bold</vt:lpstr>
      <vt:lpstr>Segoe UI</vt:lpstr>
      <vt:lpstr>Segoe UI Light</vt:lpstr>
      <vt:lpstr>Segoe UI Semibold</vt:lpstr>
      <vt:lpstr>Segoe UI Semilight</vt:lpstr>
      <vt:lpstr>Times New Roman</vt:lpstr>
      <vt:lpstr>Organic</vt:lpstr>
      <vt:lpstr>QuickStarter Theme</vt:lpstr>
      <vt:lpstr>   Unit 4 : World War I</vt:lpstr>
      <vt:lpstr>Unit 4 – World War One</vt:lpstr>
      <vt:lpstr>Background</vt:lpstr>
      <vt:lpstr>Causes for WWI</vt:lpstr>
      <vt:lpstr>A l I a n c e s</vt:lpstr>
      <vt:lpstr>Causes for WWI</vt:lpstr>
      <vt:lpstr>Causes for WWI</vt:lpstr>
      <vt:lpstr>July 28, 1914. World War I Begins</vt:lpstr>
      <vt:lpstr>Why is there a Stalemate on the Western Front of the war? </vt:lpstr>
      <vt:lpstr>America Moves Closer to Entering WWI</vt:lpstr>
      <vt:lpstr>The Presidential Election of 1916</vt:lpstr>
      <vt:lpstr>What Caused America to Enter WWI</vt:lpstr>
      <vt:lpstr>How Does America Prepare For WWI?</vt:lpstr>
      <vt:lpstr>How Does America Prepare For WWI?</vt:lpstr>
      <vt:lpstr>New Weapon Technology in WWI </vt:lpstr>
      <vt:lpstr>The War “to end all wars” Comes to an End</vt:lpstr>
      <vt:lpstr>The Treaty of Versailles</vt:lpstr>
      <vt:lpstr>Why Treaty no Worky?</vt:lpstr>
      <vt:lpstr>President Wilson’s Fourteen Point Plan</vt:lpstr>
      <vt:lpstr>All of These Factors Led to This Little Guy Coming to Power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Unit 4 : World War I</dc:title>
  <dc:creator>Eriksen Zachary</dc:creator>
  <cp:lastModifiedBy>Eriksen Zachary</cp:lastModifiedBy>
  <cp:revision>6</cp:revision>
  <dcterms:created xsi:type="dcterms:W3CDTF">2019-11-10T16:25:37Z</dcterms:created>
  <dcterms:modified xsi:type="dcterms:W3CDTF">2019-11-10T22:29:38Z</dcterms:modified>
</cp:coreProperties>
</file>