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5" r:id="rId5"/>
    <p:sldId id="260" r:id="rId6"/>
    <p:sldId id="259" r:id="rId7"/>
    <p:sldId id="264" r:id="rId8"/>
    <p:sldId id="261" r:id="rId9"/>
    <p:sldId id="266" r:id="rId10"/>
    <p:sldId id="263" r:id="rId11"/>
    <p:sldId id="262"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2/7/2019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youtube.com/watch?v=Rf55gHK48VQ"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E19B2-4A70-4AA3-9C79-71CAE3BB3933}"/>
              </a:ext>
            </a:extLst>
          </p:cNvPr>
          <p:cNvSpPr>
            <a:spLocks noGrp="1"/>
          </p:cNvSpPr>
          <p:nvPr>
            <p:ph type="ctrTitle"/>
          </p:nvPr>
        </p:nvSpPr>
        <p:spPr/>
        <p:txBody>
          <a:bodyPr/>
          <a:lstStyle/>
          <a:p>
            <a:r>
              <a:rPr lang="en-US" dirty="0"/>
              <a:t>The Cold War: Eisenhower Years	 1953-1961</a:t>
            </a:r>
          </a:p>
        </p:txBody>
      </p:sp>
      <p:sp>
        <p:nvSpPr>
          <p:cNvPr id="3" name="Subtitle 2">
            <a:extLst>
              <a:ext uri="{FF2B5EF4-FFF2-40B4-BE49-F238E27FC236}">
                <a16:creationId xmlns:a16="http://schemas.microsoft.com/office/drawing/2014/main" id="{EEE2F384-B418-461B-9D0E-02C506A36833}"/>
              </a:ext>
            </a:extLst>
          </p:cNvPr>
          <p:cNvSpPr>
            <a:spLocks noGrp="1"/>
          </p:cNvSpPr>
          <p:nvPr>
            <p:ph type="subTitle" idx="1"/>
          </p:nvPr>
        </p:nvSpPr>
        <p:spPr>
          <a:xfrm>
            <a:off x="2589213" y="4777379"/>
            <a:ext cx="8915399" cy="1610169"/>
          </a:xfrm>
        </p:spPr>
        <p:txBody>
          <a:bodyPr>
            <a:normAutofit/>
          </a:bodyPr>
          <a:lstStyle/>
          <a:p>
            <a:r>
              <a:rPr lang="en-US" sz="2400" dirty="0"/>
              <a:t>EQ: 1) In what ways did Eisenhower continue come Cold War policies of Truman and in what new policies did he implement? 2) What social changes took place in the U.S. during the Eisenhower administration?</a:t>
            </a:r>
          </a:p>
        </p:txBody>
      </p:sp>
      <p:pic>
        <p:nvPicPr>
          <p:cNvPr id="5" name="Picture 4">
            <a:extLst>
              <a:ext uri="{FF2B5EF4-FFF2-40B4-BE49-F238E27FC236}">
                <a16:creationId xmlns:a16="http://schemas.microsoft.com/office/drawing/2014/main" id="{A719E751-F286-4C06-A256-A3F4CC0ECB05}"/>
              </a:ext>
            </a:extLst>
          </p:cNvPr>
          <p:cNvPicPr>
            <a:picLocks noChangeAspect="1"/>
          </p:cNvPicPr>
          <p:nvPr/>
        </p:nvPicPr>
        <p:blipFill>
          <a:blip r:embed="rId2"/>
          <a:stretch>
            <a:fillRect/>
          </a:stretch>
        </p:blipFill>
        <p:spPr>
          <a:xfrm>
            <a:off x="3884543" y="248796"/>
            <a:ext cx="4422913" cy="2491574"/>
          </a:xfrm>
          <a:prstGeom prst="rect">
            <a:avLst/>
          </a:prstGeom>
        </p:spPr>
      </p:pic>
    </p:spTree>
    <p:extLst>
      <p:ext uri="{BB962C8B-B14F-4D97-AF65-F5344CB8AC3E}">
        <p14:creationId xmlns:p14="http://schemas.microsoft.com/office/powerpoint/2010/main" val="38358419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38196-2E40-4213-BCBB-6BC5FDC0FCE1}"/>
              </a:ext>
            </a:extLst>
          </p:cNvPr>
          <p:cNvSpPr>
            <a:spLocks noGrp="1"/>
          </p:cNvSpPr>
          <p:nvPr>
            <p:ph type="title"/>
          </p:nvPr>
        </p:nvSpPr>
        <p:spPr/>
        <p:txBody>
          <a:bodyPr>
            <a:normAutofit fontScale="90000"/>
          </a:bodyPr>
          <a:lstStyle/>
          <a:p>
            <a:r>
              <a:rPr lang="en-US" sz="4400" dirty="0"/>
              <a:t>American Prosperity in the 1950’s</a:t>
            </a:r>
          </a:p>
        </p:txBody>
      </p:sp>
      <p:sp>
        <p:nvSpPr>
          <p:cNvPr id="3" name="Content Placeholder 2">
            <a:extLst>
              <a:ext uri="{FF2B5EF4-FFF2-40B4-BE49-F238E27FC236}">
                <a16:creationId xmlns:a16="http://schemas.microsoft.com/office/drawing/2014/main" id="{1A9CC868-CC09-4ED4-97D9-0E8377B58EBA}"/>
              </a:ext>
            </a:extLst>
          </p:cNvPr>
          <p:cNvSpPr>
            <a:spLocks noGrp="1"/>
          </p:cNvSpPr>
          <p:nvPr>
            <p:ph idx="1"/>
          </p:nvPr>
        </p:nvSpPr>
        <p:spPr>
          <a:xfrm>
            <a:off x="2589212" y="1643271"/>
            <a:ext cx="8915400" cy="5022572"/>
          </a:xfrm>
        </p:spPr>
        <p:txBody>
          <a:bodyPr>
            <a:noAutofit/>
          </a:bodyPr>
          <a:lstStyle/>
          <a:p>
            <a:r>
              <a:rPr lang="en-US" sz="2800" dirty="0"/>
              <a:t>Many new homes built - American’s leave the city and move to the suburbs</a:t>
            </a:r>
          </a:p>
          <a:p>
            <a:pPr lvl="1"/>
            <a:r>
              <a:rPr lang="en-US" sz="2800" dirty="0"/>
              <a:t>Suburban life required a car – 40 to 60 million increase in cars on the roads</a:t>
            </a:r>
          </a:p>
          <a:p>
            <a:pPr lvl="1"/>
            <a:r>
              <a:rPr lang="en-US" sz="2800" dirty="0"/>
              <a:t>Interstate Highways constructed</a:t>
            </a:r>
          </a:p>
          <a:p>
            <a:pPr lvl="1"/>
            <a:r>
              <a:rPr lang="en-US" sz="2800" dirty="0"/>
              <a:t>Family road trips/vacations more popular</a:t>
            </a:r>
          </a:p>
          <a:p>
            <a:r>
              <a:rPr lang="en-US" sz="2800" dirty="0"/>
              <a:t>Medical advancements in the 50’s – vaccines</a:t>
            </a:r>
          </a:p>
          <a:p>
            <a:pPr lvl="1"/>
            <a:r>
              <a:rPr lang="en-US" sz="2800" dirty="0"/>
              <a:t>Polio had once crippled or killed 58,000 kids a year</a:t>
            </a:r>
          </a:p>
        </p:txBody>
      </p:sp>
    </p:spTree>
    <p:extLst>
      <p:ext uri="{BB962C8B-B14F-4D97-AF65-F5344CB8AC3E}">
        <p14:creationId xmlns:p14="http://schemas.microsoft.com/office/powerpoint/2010/main" val="36322985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38196-2E40-4213-BCBB-6BC5FDC0FCE1}"/>
              </a:ext>
            </a:extLst>
          </p:cNvPr>
          <p:cNvSpPr>
            <a:spLocks noGrp="1"/>
          </p:cNvSpPr>
          <p:nvPr>
            <p:ph type="title"/>
          </p:nvPr>
        </p:nvSpPr>
        <p:spPr>
          <a:xfrm>
            <a:off x="1630017" y="624110"/>
            <a:ext cx="10561983" cy="1280890"/>
          </a:xfrm>
        </p:spPr>
        <p:txBody>
          <a:bodyPr>
            <a:normAutofit fontScale="90000"/>
          </a:bodyPr>
          <a:lstStyle/>
          <a:p>
            <a:r>
              <a:rPr lang="en-US" sz="4400" dirty="0">
                <a:cs typeface="Times New Roman" panose="02020603050405020304" pitchFamily="18" charset="0"/>
              </a:rPr>
              <a:t>New fads and entertainment of the 1950’s</a:t>
            </a:r>
          </a:p>
        </p:txBody>
      </p:sp>
      <p:sp>
        <p:nvSpPr>
          <p:cNvPr id="3" name="Content Placeholder 2">
            <a:extLst>
              <a:ext uri="{FF2B5EF4-FFF2-40B4-BE49-F238E27FC236}">
                <a16:creationId xmlns:a16="http://schemas.microsoft.com/office/drawing/2014/main" id="{1A9CC868-CC09-4ED4-97D9-0E8377B58EBA}"/>
              </a:ext>
            </a:extLst>
          </p:cNvPr>
          <p:cNvSpPr>
            <a:spLocks noGrp="1"/>
          </p:cNvSpPr>
          <p:nvPr>
            <p:ph idx="1"/>
          </p:nvPr>
        </p:nvSpPr>
        <p:spPr>
          <a:xfrm>
            <a:off x="2589212" y="1643271"/>
            <a:ext cx="8915400" cy="5022572"/>
          </a:xfrm>
        </p:spPr>
        <p:txBody>
          <a:bodyPr>
            <a:noAutofit/>
          </a:bodyPr>
          <a:lstStyle/>
          <a:p>
            <a:r>
              <a:rPr lang="en-US" sz="2800" dirty="0">
                <a:cs typeface="Times New Roman" panose="02020603050405020304" pitchFamily="18" charset="0"/>
              </a:rPr>
              <a:t>More leisure time and money to spend on entertainment – sports, books, clubs, etc. </a:t>
            </a:r>
            <a:endParaRPr lang="en-US" sz="2600" dirty="0">
              <a:cs typeface="Times New Roman" panose="02020603050405020304" pitchFamily="18" charset="0"/>
            </a:endParaRPr>
          </a:p>
          <a:p>
            <a:r>
              <a:rPr lang="en-US" sz="2800" dirty="0">
                <a:cs typeface="Times New Roman" panose="02020603050405020304" pitchFamily="18" charset="0"/>
              </a:rPr>
              <a:t>TV’s and TV shows become wildly popular</a:t>
            </a:r>
          </a:p>
          <a:p>
            <a:r>
              <a:rPr lang="en-US" sz="2800" dirty="0">
                <a:cs typeface="Times New Roman" panose="02020603050405020304" pitchFamily="18" charset="0"/>
              </a:rPr>
              <a:t>Hollywood Movies on “The Big Screen”</a:t>
            </a:r>
          </a:p>
          <a:p>
            <a:r>
              <a:rPr lang="en-US" sz="2800" dirty="0">
                <a:cs typeface="Times New Roman" panose="02020603050405020304" pitchFamily="18" charset="0"/>
              </a:rPr>
              <a:t>Advent of Rock and Roll Music</a:t>
            </a:r>
          </a:p>
          <a:p>
            <a:pPr lvl="1"/>
            <a:r>
              <a:rPr lang="en-US" sz="2600" dirty="0">
                <a:cs typeface="Times New Roman" panose="02020603050405020304" pitchFamily="18" charset="0"/>
              </a:rPr>
              <a:t>Elvis Presley “King of Rock and Roll”</a:t>
            </a:r>
          </a:p>
          <a:p>
            <a:r>
              <a:rPr lang="en-US" sz="2800" dirty="0">
                <a:cs typeface="Times New Roman" panose="02020603050405020304" pitchFamily="18" charset="0"/>
              </a:rPr>
              <a:t>New dance styles</a:t>
            </a:r>
          </a:p>
          <a:p>
            <a:pPr lvl="2"/>
            <a:r>
              <a:rPr lang="en-US" sz="2000" dirty="0">
                <a:cs typeface="Times New Roman" panose="02020603050405020304" pitchFamily="18" charset="0"/>
                <a:hlinkClick r:id="rId2"/>
              </a:rPr>
              <a:t>https://www.youtube.com/watch?v=Rf55gHK48VQ</a:t>
            </a:r>
            <a:r>
              <a:rPr lang="en-US" sz="2000" dirty="0">
                <a:cs typeface="Times New Roman" panose="02020603050405020304" pitchFamily="18" charset="0"/>
              </a:rPr>
              <a:t> </a:t>
            </a:r>
          </a:p>
          <a:p>
            <a:r>
              <a:rPr lang="en-US" sz="2800" dirty="0">
                <a:cs typeface="Times New Roman" panose="02020603050405020304" pitchFamily="18" charset="0"/>
              </a:rPr>
              <a:t>New fashion trends</a:t>
            </a:r>
            <a:endParaRPr lang="en-US" sz="2800" dirty="0"/>
          </a:p>
        </p:txBody>
      </p:sp>
    </p:spTree>
    <p:extLst>
      <p:ext uri="{BB962C8B-B14F-4D97-AF65-F5344CB8AC3E}">
        <p14:creationId xmlns:p14="http://schemas.microsoft.com/office/powerpoint/2010/main" val="42421369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AA609-676B-4CE9-B1AA-A0A2E0CB0D57}"/>
              </a:ext>
            </a:extLst>
          </p:cNvPr>
          <p:cNvSpPr>
            <a:spLocks noGrp="1"/>
          </p:cNvSpPr>
          <p:nvPr>
            <p:ph type="title"/>
          </p:nvPr>
        </p:nvSpPr>
        <p:spPr/>
        <p:txBody>
          <a:bodyPr>
            <a:normAutofit/>
          </a:bodyPr>
          <a:lstStyle/>
          <a:p>
            <a:r>
              <a:rPr lang="en-US" sz="5400" dirty="0"/>
              <a:t>Major Themes of Unit 9</a:t>
            </a:r>
          </a:p>
        </p:txBody>
      </p:sp>
      <p:sp>
        <p:nvSpPr>
          <p:cNvPr id="3" name="Content Placeholder 2">
            <a:extLst>
              <a:ext uri="{FF2B5EF4-FFF2-40B4-BE49-F238E27FC236}">
                <a16:creationId xmlns:a16="http://schemas.microsoft.com/office/drawing/2014/main" id="{27B00C6C-78A7-4333-AE32-5AA0E3C7BD71}"/>
              </a:ext>
            </a:extLst>
          </p:cNvPr>
          <p:cNvSpPr>
            <a:spLocks noGrp="1"/>
          </p:cNvSpPr>
          <p:nvPr>
            <p:ph idx="1"/>
          </p:nvPr>
        </p:nvSpPr>
        <p:spPr/>
        <p:txBody>
          <a:bodyPr>
            <a:normAutofit lnSpcReduction="10000"/>
          </a:bodyPr>
          <a:lstStyle/>
          <a:p>
            <a:r>
              <a:rPr lang="en-US" sz="2800" dirty="0"/>
              <a:t>Nuclear Proliferation and the continuation of the Arms Race</a:t>
            </a:r>
          </a:p>
          <a:p>
            <a:r>
              <a:rPr lang="en-US" sz="2800" dirty="0"/>
              <a:t>The Arms Race is now coupled with a Space Race</a:t>
            </a:r>
          </a:p>
          <a:p>
            <a:r>
              <a:rPr lang="en-US" sz="2800" dirty="0"/>
              <a:t>Civil Rights becomes a hot issue in the U.S.</a:t>
            </a:r>
          </a:p>
          <a:p>
            <a:r>
              <a:rPr lang="en-US" sz="2800" dirty="0"/>
              <a:t>Significant Supreme Court decisions on Segregation vs. Integration</a:t>
            </a:r>
          </a:p>
          <a:p>
            <a:r>
              <a:rPr lang="en-US" sz="2800" dirty="0"/>
              <a:t>A time of prosperity emerges in the U.S.</a:t>
            </a:r>
          </a:p>
          <a:p>
            <a:endParaRPr lang="en-US" dirty="0"/>
          </a:p>
          <a:p>
            <a:endParaRPr lang="en-US" dirty="0"/>
          </a:p>
        </p:txBody>
      </p:sp>
    </p:spTree>
    <p:extLst>
      <p:ext uri="{BB962C8B-B14F-4D97-AF65-F5344CB8AC3E}">
        <p14:creationId xmlns:p14="http://schemas.microsoft.com/office/powerpoint/2010/main" val="16268320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63624-2EE2-43F5-89F8-004241E31E89}"/>
              </a:ext>
            </a:extLst>
          </p:cNvPr>
          <p:cNvSpPr>
            <a:spLocks noGrp="1"/>
          </p:cNvSpPr>
          <p:nvPr>
            <p:ph type="title"/>
          </p:nvPr>
        </p:nvSpPr>
        <p:spPr/>
        <p:txBody>
          <a:bodyPr>
            <a:normAutofit fontScale="90000"/>
          </a:bodyPr>
          <a:lstStyle/>
          <a:p>
            <a:r>
              <a:rPr lang="en-US" sz="4000" dirty="0"/>
              <a:t>Transition from Truman to Eisenhower</a:t>
            </a:r>
          </a:p>
        </p:txBody>
      </p:sp>
      <p:sp>
        <p:nvSpPr>
          <p:cNvPr id="3" name="Content Placeholder 2">
            <a:extLst>
              <a:ext uri="{FF2B5EF4-FFF2-40B4-BE49-F238E27FC236}">
                <a16:creationId xmlns:a16="http://schemas.microsoft.com/office/drawing/2014/main" id="{CA083364-AAB4-4310-AA84-415470A1DBCD}"/>
              </a:ext>
            </a:extLst>
          </p:cNvPr>
          <p:cNvSpPr>
            <a:spLocks noGrp="1"/>
          </p:cNvSpPr>
          <p:nvPr>
            <p:ph idx="1"/>
          </p:nvPr>
        </p:nvSpPr>
        <p:spPr>
          <a:xfrm>
            <a:off x="2589212" y="1510748"/>
            <a:ext cx="8915400" cy="5035826"/>
          </a:xfrm>
        </p:spPr>
        <p:txBody>
          <a:bodyPr>
            <a:normAutofit/>
          </a:bodyPr>
          <a:lstStyle/>
          <a:p>
            <a:r>
              <a:rPr lang="en-US" sz="2200" dirty="0"/>
              <a:t>Truman narrowly won re-election in 1948 and does not run in 1952</a:t>
            </a:r>
          </a:p>
          <a:p>
            <a:r>
              <a:rPr lang="en-US" sz="2200" dirty="0"/>
              <a:t>By the election of 1952 may Americans are disenchanted by the Korean War</a:t>
            </a:r>
          </a:p>
          <a:p>
            <a:pPr lvl="1"/>
            <a:r>
              <a:rPr lang="en-US" sz="2200" dirty="0"/>
              <a:t>Loss of American lives</a:t>
            </a:r>
          </a:p>
          <a:p>
            <a:pPr lvl="1"/>
            <a:r>
              <a:rPr lang="en-US" sz="2200" dirty="0"/>
              <a:t>Financial burden of war </a:t>
            </a:r>
          </a:p>
          <a:p>
            <a:pPr lvl="1"/>
            <a:r>
              <a:rPr lang="en-US" sz="2200" dirty="0"/>
              <a:t>Back and forth success and loss = no change; 38</a:t>
            </a:r>
            <a:r>
              <a:rPr lang="en-US" sz="2200" baseline="30000" dirty="0"/>
              <a:t>th</a:t>
            </a:r>
            <a:r>
              <a:rPr lang="en-US" sz="2200" dirty="0"/>
              <a:t> parallel remains dividing line</a:t>
            </a:r>
          </a:p>
          <a:p>
            <a:r>
              <a:rPr lang="en-US" sz="2200" dirty="0"/>
              <a:t>Dwight Eisenhower runs on a platform promising to bring an end to the war</a:t>
            </a:r>
          </a:p>
          <a:p>
            <a:pPr lvl="1"/>
            <a:r>
              <a:rPr lang="en-US" sz="2200" dirty="0"/>
              <a:t>Wins in a landslide in 1952 and wins a second term in 1956</a:t>
            </a:r>
          </a:p>
          <a:p>
            <a:pPr lvl="1"/>
            <a:r>
              <a:rPr lang="en-US" sz="2200" dirty="0"/>
              <a:t>America a place of “peace, progress, and prosperity”</a:t>
            </a:r>
          </a:p>
        </p:txBody>
      </p:sp>
    </p:spTree>
    <p:extLst>
      <p:ext uri="{BB962C8B-B14F-4D97-AF65-F5344CB8AC3E}">
        <p14:creationId xmlns:p14="http://schemas.microsoft.com/office/powerpoint/2010/main" val="5748145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1ED7D-BE1D-4ED2-AF12-40C8AD646DDC}"/>
              </a:ext>
            </a:extLst>
          </p:cNvPr>
          <p:cNvSpPr>
            <a:spLocks noGrp="1"/>
          </p:cNvSpPr>
          <p:nvPr>
            <p:ph type="title"/>
          </p:nvPr>
        </p:nvSpPr>
        <p:spPr/>
        <p:txBody>
          <a:bodyPr>
            <a:normAutofit/>
          </a:bodyPr>
          <a:lstStyle/>
          <a:p>
            <a:r>
              <a:rPr lang="en-US" sz="5400" dirty="0"/>
              <a:t>Arms Race Continues</a:t>
            </a:r>
          </a:p>
        </p:txBody>
      </p:sp>
      <p:sp>
        <p:nvSpPr>
          <p:cNvPr id="3" name="Content Placeholder 2">
            <a:extLst>
              <a:ext uri="{FF2B5EF4-FFF2-40B4-BE49-F238E27FC236}">
                <a16:creationId xmlns:a16="http://schemas.microsoft.com/office/drawing/2014/main" id="{DDEF43B4-9BA6-4A7A-A614-7B829F8CD85B}"/>
              </a:ext>
            </a:extLst>
          </p:cNvPr>
          <p:cNvSpPr>
            <a:spLocks noGrp="1"/>
          </p:cNvSpPr>
          <p:nvPr>
            <p:ph idx="1"/>
          </p:nvPr>
        </p:nvSpPr>
        <p:spPr>
          <a:xfrm>
            <a:off x="2589212" y="1904999"/>
            <a:ext cx="8915400" cy="4601817"/>
          </a:xfrm>
        </p:spPr>
        <p:txBody>
          <a:bodyPr>
            <a:normAutofit fontScale="92500" lnSpcReduction="10000"/>
          </a:bodyPr>
          <a:lstStyle/>
          <a:p>
            <a:r>
              <a:rPr lang="en-US" sz="2300" dirty="0"/>
              <a:t>Timeline</a:t>
            </a:r>
          </a:p>
          <a:p>
            <a:pPr lvl="1"/>
            <a:r>
              <a:rPr lang="en-US" sz="2300" dirty="0"/>
              <a:t>1945 – U.S. introduces the atomic bomb to the world by dropping two on Japan to bring about an end to WWII</a:t>
            </a:r>
          </a:p>
          <a:p>
            <a:pPr lvl="1"/>
            <a:r>
              <a:rPr lang="en-US" sz="2300" dirty="0"/>
              <a:t>1949 – The Soviet Union successfully tests its first atomic bomb</a:t>
            </a:r>
          </a:p>
          <a:p>
            <a:pPr lvl="1"/>
            <a:r>
              <a:rPr lang="en-US" sz="2300" dirty="0"/>
              <a:t>1952 – U.S. attempts to create an even more powerful weapon, successfully tests the first hydrogen bomb, or H-bomb</a:t>
            </a:r>
          </a:p>
          <a:p>
            <a:pPr lvl="1"/>
            <a:r>
              <a:rPr lang="en-US" sz="2300" dirty="0"/>
              <a:t>1953 – The Soviets successfully test their own H-bomb</a:t>
            </a:r>
          </a:p>
          <a:p>
            <a:pPr lvl="1"/>
            <a:r>
              <a:rPr lang="en-US" sz="2300" dirty="0"/>
              <a:t>1950’s – U.S fearing nuclear attack conduct air-raid drills and construct fallout shelters</a:t>
            </a:r>
          </a:p>
          <a:p>
            <a:r>
              <a:rPr lang="en-US" sz="2300" dirty="0"/>
              <a:t>Brinksmanship – the willingness to go to the edge, or brink, of war</a:t>
            </a:r>
          </a:p>
          <a:p>
            <a:pPr lvl="1"/>
            <a:r>
              <a:rPr lang="en-US" sz="2300" dirty="0"/>
              <a:t>This is very dangerous when nuclear weapons are in play</a:t>
            </a:r>
          </a:p>
          <a:p>
            <a:pPr lvl="1"/>
            <a:endParaRPr lang="en-US" dirty="0"/>
          </a:p>
        </p:txBody>
      </p:sp>
    </p:spTree>
    <p:extLst>
      <p:ext uri="{BB962C8B-B14F-4D97-AF65-F5344CB8AC3E}">
        <p14:creationId xmlns:p14="http://schemas.microsoft.com/office/powerpoint/2010/main" val="4189376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47331-9F92-4117-83E2-9C04D1C73637}"/>
              </a:ext>
            </a:extLst>
          </p:cNvPr>
          <p:cNvSpPr>
            <a:spLocks noGrp="1"/>
          </p:cNvSpPr>
          <p:nvPr>
            <p:ph type="title"/>
          </p:nvPr>
        </p:nvSpPr>
        <p:spPr/>
        <p:txBody>
          <a:bodyPr>
            <a:normAutofit/>
          </a:bodyPr>
          <a:lstStyle/>
          <a:p>
            <a:r>
              <a:rPr lang="en-US" sz="5400" dirty="0"/>
              <a:t>The Space Race</a:t>
            </a:r>
          </a:p>
        </p:txBody>
      </p:sp>
      <p:sp>
        <p:nvSpPr>
          <p:cNvPr id="3" name="Content Placeholder 2">
            <a:extLst>
              <a:ext uri="{FF2B5EF4-FFF2-40B4-BE49-F238E27FC236}">
                <a16:creationId xmlns:a16="http://schemas.microsoft.com/office/drawing/2014/main" id="{5AC415AD-9C2E-450F-BF42-E0512B08F0C5}"/>
              </a:ext>
            </a:extLst>
          </p:cNvPr>
          <p:cNvSpPr>
            <a:spLocks noGrp="1"/>
          </p:cNvSpPr>
          <p:nvPr>
            <p:ph idx="1"/>
          </p:nvPr>
        </p:nvSpPr>
        <p:spPr>
          <a:xfrm>
            <a:off x="2589212" y="1762539"/>
            <a:ext cx="8915400" cy="4916557"/>
          </a:xfrm>
        </p:spPr>
        <p:txBody>
          <a:bodyPr>
            <a:normAutofit fontScale="92500"/>
          </a:bodyPr>
          <a:lstStyle/>
          <a:p>
            <a:r>
              <a:rPr lang="en-US" sz="2200" dirty="0"/>
              <a:t>U.S. and USSR competing to be the first to send a rocket into space</a:t>
            </a:r>
          </a:p>
          <a:p>
            <a:pPr lvl="1"/>
            <a:r>
              <a:rPr lang="en-US" sz="2200" dirty="0"/>
              <a:t>Yet another competition between the two competing for superiority</a:t>
            </a:r>
          </a:p>
          <a:p>
            <a:pPr lvl="1"/>
            <a:r>
              <a:rPr lang="en-US" sz="2200" dirty="0"/>
              <a:t>Thought that satellites could be used militarily/spying</a:t>
            </a:r>
          </a:p>
          <a:p>
            <a:pPr lvl="1"/>
            <a:r>
              <a:rPr lang="en-US" sz="2200" dirty="0"/>
              <a:t>USSR launches first satellite, “Sputnik I”, into orbit in1957</a:t>
            </a:r>
          </a:p>
          <a:p>
            <a:pPr lvl="1"/>
            <a:r>
              <a:rPr lang="en-US" sz="2200" dirty="0"/>
              <a:t>The U.S. fails their first attempt to launch a satellite but is later  successful in Jan. of 1958</a:t>
            </a:r>
          </a:p>
          <a:p>
            <a:r>
              <a:rPr lang="en-US" sz="2200" dirty="0"/>
              <a:t>Living things travel to space</a:t>
            </a:r>
          </a:p>
          <a:p>
            <a:pPr lvl="1"/>
            <a:r>
              <a:rPr lang="en-US" sz="2200" dirty="0"/>
              <a:t>First living creatures in space were dogs and monkeys</a:t>
            </a:r>
          </a:p>
          <a:p>
            <a:pPr lvl="1"/>
            <a:r>
              <a:rPr lang="en-US" sz="2200" dirty="0"/>
              <a:t>Yuri Gagarin, a Soviet pilot, became the first man in space 1961</a:t>
            </a:r>
          </a:p>
          <a:p>
            <a:pPr lvl="1"/>
            <a:r>
              <a:rPr lang="en-US" sz="2200" dirty="0"/>
              <a:t>Later in 1961, Alan Shepard became the first American in space</a:t>
            </a:r>
          </a:p>
          <a:p>
            <a:pPr lvl="1"/>
            <a:endParaRPr lang="en-US" sz="2000" dirty="0"/>
          </a:p>
          <a:p>
            <a:endParaRPr lang="en-US" dirty="0"/>
          </a:p>
        </p:txBody>
      </p:sp>
    </p:spTree>
    <p:extLst>
      <p:ext uri="{BB962C8B-B14F-4D97-AF65-F5344CB8AC3E}">
        <p14:creationId xmlns:p14="http://schemas.microsoft.com/office/powerpoint/2010/main" val="12912104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75" name="Rectangle 74">
            <a:extLst>
              <a:ext uri="{FF2B5EF4-FFF2-40B4-BE49-F238E27FC236}">
                <a16:creationId xmlns:a16="http://schemas.microsoft.com/office/drawing/2014/main" id="{B5898079-081F-4617-AC6B-4290266737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E9A24AF-FB47-4669-9F13-777C09596694}"/>
              </a:ext>
            </a:extLst>
          </p:cNvPr>
          <p:cNvSpPr>
            <a:spLocks noGrp="1"/>
          </p:cNvSpPr>
          <p:nvPr>
            <p:ph type="title"/>
          </p:nvPr>
        </p:nvSpPr>
        <p:spPr>
          <a:xfrm>
            <a:off x="649224" y="462446"/>
            <a:ext cx="5122652" cy="1442554"/>
          </a:xfrm>
        </p:spPr>
        <p:txBody>
          <a:bodyPr>
            <a:normAutofit/>
          </a:bodyPr>
          <a:lstStyle/>
          <a:p>
            <a:r>
              <a:rPr lang="en-US" sz="4000" dirty="0"/>
              <a:t>Eisenhower and </a:t>
            </a:r>
            <a:br>
              <a:rPr lang="en-US" sz="4000" dirty="0"/>
            </a:br>
            <a:r>
              <a:rPr lang="en-US" sz="4000" dirty="0"/>
              <a:t>Civil Rights</a:t>
            </a:r>
          </a:p>
        </p:txBody>
      </p:sp>
      <p:sp>
        <p:nvSpPr>
          <p:cNvPr id="77" name="Rectangle 76">
            <a:extLst>
              <a:ext uri="{FF2B5EF4-FFF2-40B4-BE49-F238E27FC236}">
                <a16:creationId xmlns:a16="http://schemas.microsoft.com/office/drawing/2014/main" id="{BB829EC8-5B3D-469E-942E-5E6E569E5C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379C0B97-5F88-4632-B50A-65CC2181DDDF}"/>
              </a:ext>
            </a:extLst>
          </p:cNvPr>
          <p:cNvSpPr>
            <a:spLocks noGrp="1"/>
          </p:cNvSpPr>
          <p:nvPr>
            <p:ph idx="1"/>
          </p:nvPr>
        </p:nvSpPr>
        <p:spPr>
          <a:xfrm>
            <a:off x="645538" y="1972771"/>
            <a:ext cx="5122652" cy="4240123"/>
          </a:xfrm>
        </p:spPr>
        <p:txBody>
          <a:bodyPr>
            <a:noAutofit/>
          </a:bodyPr>
          <a:lstStyle/>
          <a:p>
            <a:r>
              <a:rPr lang="en-US" sz="2200" dirty="0"/>
              <a:t>Brown v. Board of Education 1954</a:t>
            </a:r>
          </a:p>
          <a:p>
            <a:pPr lvl="1"/>
            <a:r>
              <a:rPr lang="en-US" sz="2200" dirty="0"/>
              <a:t>Supreme Court decided that public schools could not be segregated</a:t>
            </a:r>
          </a:p>
          <a:p>
            <a:pPr lvl="1"/>
            <a:r>
              <a:rPr lang="en-US" sz="2200" dirty="0"/>
              <a:t>Arkansas Nine – African American students who were initially denied by the governor entrance to a “white” public school in 1957</a:t>
            </a:r>
          </a:p>
          <a:p>
            <a:pPr lvl="1"/>
            <a:r>
              <a:rPr lang="en-US" sz="2200" dirty="0"/>
              <a:t>Eisenhower sent in federal troops to integrate the school</a:t>
            </a:r>
          </a:p>
        </p:txBody>
      </p:sp>
      <p:pic>
        <p:nvPicPr>
          <p:cNvPr id="4" name="Picture 4" descr="Image result for arkansas nine">
            <a:extLst>
              <a:ext uri="{FF2B5EF4-FFF2-40B4-BE49-F238E27FC236}">
                <a16:creationId xmlns:a16="http://schemas.microsoft.com/office/drawing/2014/main" id="{BF1AB0AB-F82C-4670-8448-FF8B2ABE6E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18769" y="462446"/>
            <a:ext cx="5122652" cy="2881492"/>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Image result for arkansas nine">
            <a:extLst>
              <a:ext uri="{FF2B5EF4-FFF2-40B4-BE49-F238E27FC236}">
                <a16:creationId xmlns:a16="http://schemas.microsoft.com/office/drawing/2014/main" id="{EC6461A0-D70C-4317-8ACE-47E60A9AB7D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18769" y="3514063"/>
            <a:ext cx="5190059" cy="2698831"/>
          </a:xfrm>
          <a:prstGeom prst="rect">
            <a:avLst/>
          </a:prstGeom>
          <a:noFill/>
          <a:extLst>
            <a:ext uri="{909E8E84-426E-40DD-AFC4-6F175D3DCCD1}">
              <a14:hiddenFill xmlns:a14="http://schemas.microsoft.com/office/drawing/2010/main">
                <a:solidFill>
                  <a:srgbClr val="FFFFFF"/>
                </a:solidFill>
              </a14:hiddenFill>
            </a:ext>
          </a:extLst>
        </p:spPr>
      </p:pic>
      <p:sp>
        <p:nvSpPr>
          <p:cNvPr id="79" name="Freeform 12">
            <a:extLst>
              <a:ext uri="{FF2B5EF4-FFF2-40B4-BE49-F238E27FC236}">
                <a16:creationId xmlns:a16="http://schemas.microsoft.com/office/drawing/2014/main" id="{55D72A3F-A083-4502-838A-2C32C98002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061223"/>
            <a:ext cx="1038036" cy="506277"/>
          </a:xfrm>
          <a:custGeom>
            <a:avLst/>
            <a:gdLst>
              <a:gd name="connsiteX0" fmla="*/ 0 w 1038036"/>
              <a:gd name="connsiteY0" fmla="*/ 0 h 506277"/>
              <a:gd name="connsiteX1" fmla="*/ 182880 w 1038036"/>
              <a:gd name="connsiteY1" fmla="*/ 0 h 506277"/>
              <a:gd name="connsiteX2" fmla="*/ 291705 w 1038036"/>
              <a:gd name="connsiteY2" fmla="*/ 0 h 506277"/>
              <a:gd name="connsiteX3" fmla="*/ 291705 w 1038036"/>
              <a:gd name="connsiteY3" fmla="*/ 151 h 506277"/>
              <a:gd name="connsiteX4" fmla="*/ 692049 w 1038036"/>
              <a:gd name="connsiteY4" fmla="*/ 705 h 506277"/>
              <a:gd name="connsiteX5" fmla="*/ 782744 w 1038036"/>
              <a:gd name="connsiteY5" fmla="*/ 705 h 506277"/>
              <a:gd name="connsiteX6" fmla="*/ 797001 w 1038036"/>
              <a:gd name="connsiteY6" fmla="*/ 5473 h 506277"/>
              <a:gd name="connsiteX7" fmla="*/ 801982 w 1038036"/>
              <a:gd name="connsiteY7" fmla="*/ 10242 h 506277"/>
              <a:gd name="connsiteX8" fmla="*/ 1030951 w 1038036"/>
              <a:gd name="connsiteY8" fmla="*/ 239185 h 506277"/>
              <a:gd name="connsiteX9" fmla="*/ 1030951 w 1038036"/>
              <a:gd name="connsiteY9" fmla="*/ 267797 h 506277"/>
              <a:gd name="connsiteX10" fmla="*/ 801982 w 1038036"/>
              <a:gd name="connsiteY10" fmla="*/ 496740 h 506277"/>
              <a:gd name="connsiteX11" fmla="*/ 797001 w 1038036"/>
              <a:gd name="connsiteY11" fmla="*/ 501508 h 506277"/>
              <a:gd name="connsiteX12" fmla="*/ 782744 w 1038036"/>
              <a:gd name="connsiteY12" fmla="*/ 506277 h 506277"/>
              <a:gd name="connsiteX13" fmla="*/ 692049 w 1038036"/>
              <a:gd name="connsiteY13" fmla="*/ 506277 h 506277"/>
              <a:gd name="connsiteX14" fmla="*/ 291705 w 1038036"/>
              <a:gd name="connsiteY14" fmla="*/ 505140 h 506277"/>
              <a:gd name="connsiteX15" fmla="*/ 291705 w 1038036"/>
              <a:gd name="connsiteY15" fmla="*/ 506277 h 506277"/>
              <a:gd name="connsiteX16" fmla="*/ 0 w 1038036"/>
              <a:gd name="connsiteY16" fmla="*/ 506277 h 506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38036" h="506277">
                <a:moveTo>
                  <a:pt x="0" y="0"/>
                </a:moveTo>
                <a:lnTo>
                  <a:pt x="182880" y="0"/>
                </a:lnTo>
                <a:lnTo>
                  <a:pt x="291705" y="0"/>
                </a:lnTo>
                <a:lnTo>
                  <a:pt x="291705" y="151"/>
                </a:lnTo>
                <a:lnTo>
                  <a:pt x="692049" y="705"/>
                </a:lnTo>
                <a:lnTo>
                  <a:pt x="782744" y="705"/>
                </a:lnTo>
                <a:cubicBezTo>
                  <a:pt x="787553" y="705"/>
                  <a:pt x="792363" y="5473"/>
                  <a:pt x="797001" y="5473"/>
                </a:cubicBezTo>
                <a:cubicBezTo>
                  <a:pt x="797001" y="10242"/>
                  <a:pt x="801982" y="10242"/>
                  <a:pt x="801982" y="10242"/>
                </a:cubicBezTo>
                <a:lnTo>
                  <a:pt x="1030951" y="239185"/>
                </a:lnTo>
                <a:cubicBezTo>
                  <a:pt x="1040398" y="248722"/>
                  <a:pt x="1040398" y="258259"/>
                  <a:pt x="1030951" y="267797"/>
                </a:cubicBezTo>
                <a:lnTo>
                  <a:pt x="801982" y="496740"/>
                </a:lnTo>
                <a:cubicBezTo>
                  <a:pt x="800436" y="498363"/>
                  <a:pt x="798547" y="499885"/>
                  <a:pt x="797001" y="501508"/>
                </a:cubicBezTo>
                <a:cubicBezTo>
                  <a:pt x="792363" y="506277"/>
                  <a:pt x="787553" y="506277"/>
                  <a:pt x="782744" y="506277"/>
                </a:cubicBezTo>
                <a:lnTo>
                  <a:pt x="692049" y="506277"/>
                </a:lnTo>
                <a:lnTo>
                  <a:pt x="291705" y="505140"/>
                </a:lnTo>
                <a:lnTo>
                  <a:pt x="291705" y="506277"/>
                </a:lnTo>
                <a:lnTo>
                  <a:pt x="0" y="50627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252589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A24AF-FB47-4669-9F13-777C09596694}"/>
              </a:ext>
            </a:extLst>
          </p:cNvPr>
          <p:cNvSpPr>
            <a:spLocks noGrp="1"/>
          </p:cNvSpPr>
          <p:nvPr>
            <p:ph type="title"/>
          </p:nvPr>
        </p:nvSpPr>
        <p:spPr/>
        <p:txBody>
          <a:bodyPr>
            <a:normAutofit/>
          </a:bodyPr>
          <a:lstStyle/>
          <a:p>
            <a:r>
              <a:rPr lang="en-US" sz="4800" dirty="0"/>
              <a:t>Eisenhower and Civil Rights</a:t>
            </a:r>
          </a:p>
        </p:txBody>
      </p:sp>
      <p:sp>
        <p:nvSpPr>
          <p:cNvPr id="3" name="Content Placeholder 2">
            <a:extLst>
              <a:ext uri="{FF2B5EF4-FFF2-40B4-BE49-F238E27FC236}">
                <a16:creationId xmlns:a16="http://schemas.microsoft.com/office/drawing/2014/main" id="{379C0B97-5F88-4632-B50A-65CC2181DDDF}"/>
              </a:ext>
            </a:extLst>
          </p:cNvPr>
          <p:cNvSpPr>
            <a:spLocks noGrp="1"/>
          </p:cNvSpPr>
          <p:nvPr>
            <p:ph idx="1"/>
          </p:nvPr>
        </p:nvSpPr>
        <p:spPr>
          <a:xfrm>
            <a:off x="2589212" y="1669775"/>
            <a:ext cx="8915400" cy="5075582"/>
          </a:xfrm>
        </p:spPr>
        <p:txBody>
          <a:bodyPr>
            <a:normAutofit/>
          </a:bodyPr>
          <a:lstStyle/>
          <a:p>
            <a:r>
              <a:rPr lang="en-US" sz="2200" dirty="0"/>
              <a:t>Bus Boycotts of Montgomery and Tallahassee</a:t>
            </a:r>
          </a:p>
          <a:p>
            <a:pPr lvl="1"/>
            <a:r>
              <a:rPr lang="en-US" sz="2200" dirty="0"/>
              <a:t>African Americans refused to ride public buses to protest segregated seating</a:t>
            </a:r>
          </a:p>
          <a:p>
            <a:pPr lvl="1"/>
            <a:r>
              <a:rPr lang="en-US" sz="2200" dirty="0"/>
              <a:t>Montgomery, AL – Dec. 1955 through Dec. 1956</a:t>
            </a:r>
          </a:p>
          <a:p>
            <a:pPr lvl="1"/>
            <a:r>
              <a:rPr lang="en-US" sz="2200" dirty="0"/>
              <a:t>Tallahassee, FL –  May 1956 through Dec. 1956</a:t>
            </a:r>
          </a:p>
          <a:p>
            <a:pPr lvl="1"/>
            <a:r>
              <a:rPr lang="en-US" sz="2200" dirty="0"/>
              <a:t>Sparked by Rosa Parks arrest</a:t>
            </a:r>
          </a:p>
          <a:p>
            <a:pPr lvl="1"/>
            <a:r>
              <a:rPr lang="en-US" sz="2200" dirty="0"/>
              <a:t>Ended with the U.S. Supreme Court ruling that segregation on public buses is unconstitutional</a:t>
            </a:r>
          </a:p>
          <a:p>
            <a:r>
              <a:rPr lang="en-US" sz="2200" dirty="0"/>
              <a:t>Segregation gives way to integration</a:t>
            </a:r>
          </a:p>
          <a:p>
            <a:r>
              <a:rPr lang="en-US" sz="2200" dirty="0"/>
              <a:t>Civil Rights movements would go on to include women and other minority rights</a:t>
            </a:r>
          </a:p>
        </p:txBody>
      </p:sp>
    </p:spTree>
    <p:extLst>
      <p:ext uri="{BB962C8B-B14F-4D97-AF65-F5344CB8AC3E}">
        <p14:creationId xmlns:p14="http://schemas.microsoft.com/office/powerpoint/2010/main" val="11933016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38196-2E40-4213-BCBB-6BC5FDC0FCE1}"/>
              </a:ext>
            </a:extLst>
          </p:cNvPr>
          <p:cNvSpPr>
            <a:spLocks noGrp="1"/>
          </p:cNvSpPr>
          <p:nvPr>
            <p:ph type="title"/>
          </p:nvPr>
        </p:nvSpPr>
        <p:spPr/>
        <p:txBody>
          <a:bodyPr>
            <a:normAutofit fontScale="90000"/>
          </a:bodyPr>
          <a:lstStyle/>
          <a:p>
            <a:r>
              <a:rPr lang="en-US" sz="4400" dirty="0"/>
              <a:t>American Prosperity in the 1950’s</a:t>
            </a:r>
          </a:p>
        </p:txBody>
      </p:sp>
      <p:sp>
        <p:nvSpPr>
          <p:cNvPr id="3" name="Content Placeholder 2">
            <a:extLst>
              <a:ext uri="{FF2B5EF4-FFF2-40B4-BE49-F238E27FC236}">
                <a16:creationId xmlns:a16="http://schemas.microsoft.com/office/drawing/2014/main" id="{1A9CC868-CC09-4ED4-97D9-0E8377B58EBA}"/>
              </a:ext>
            </a:extLst>
          </p:cNvPr>
          <p:cNvSpPr>
            <a:spLocks noGrp="1"/>
          </p:cNvSpPr>
          <p:nvPr>
            <p:ph idx="1"/>
          </p:nvPr>
        </p:nvSpPr>
        <p:spPr>
          <a:xfrm>
            <a:off x="2589212" y="1643271"/>
            <a:ext cx="8915400" cy="5022572"/>
          </a:xfrm>
        </p:spPr>
        <p:txBody>
          <a:bodyPr>
            <a:noAutofit/>
          </a:bodyPr>
          <a:lstStyle/>
          <a:p>
            <a:r>
              <a:rPr lang="en-US" sz="2400" dirty="0">
                <a:ea typeface="Calibri" panose="020F0502020204030204" pitchFamily="34" charset="0"/>
                <a:cs typeface="Times New Roman" panose="02020603050405020304" pitchFamily="18" charset="0"/>
              </a:rPr>
              <a:t>The Baby Boom-population explosion from 1945-1963</a:t>
            </a:r>
          </a:p>
          <a:p>
            <a:pPr lvl="1"/>
            <a:r>
              <a:rPr lang="en-US" sz="2200" dirty="0">
                <a:ea typeface="Calibri" panose="020F0502020204030204" pitchFamily="34" charset="0"/>
                <a:cs typeface="Times New Roman" panose="02020603050405020304" pitchFamily="18" charset="0"/>
              </a:rPr>
              <a:t>Largest generation in history</a:t>
            </a:r>
          </a:p>
          <a:p>
            <a:pPr lvl="1"/>
            <a:r>
              <a:rPr lang="en-US" sz="2200" dirty="0">
                <a:ea typeface="Calibri" panose="020F0502020204030204" pitchFamily="34" charset="0"/>
                <a:cs typeface="Times New Roman" panose="02020603050405020304" pitchFamily="18" charset="0"/>
              </a:rPr>
              <a:t>Increased need for schools and products for children</a:t>
            </a:r>
          </a:p>
          <a:p>
            <a:r>
              <a:rPr lang="en-US" sz="2400" dirty="0"/>
              <a:t>Americans are economically and financially better off after WWII.</a:t>
            </a:r>
          </a:p>
          <a:p>
            <a:pPr lvl="1"/>
            <a:r>
              <a:rPr lang="en-US" sz="2200" dirty="0"/>
              <a:t>Youth activities, such as Scouts and Little League</a:t>
            </a:r>
          </a:p>
          <a:p>
            <a:r>
              <a:rPr lang="en-US" sz="2400" dirty="0"/>
              <a:t>“White Collar” workers outnumber “Blue Collar” workers</a:t>
            </a:r>
          </a:p>
          <a:p>
            <a:pPr lvl="1"/>
            <a:r>
              <a:rPr lang="en-US" sz="2200" dirty="0"/>
              <a:t>From the factory to the office</a:t>
            </a:r>
          </a:p>
          <a:p>
            <a:pPr lvl="1"/>
            <a:r>
              <a:rPr lang="en-US" sz="2200" dirty="0"/>
              <a:t>Jobs in sales and communications</a:t>
            </a:r>
          </a:p>
        </p:txBody>
      </p:sp>
    </p:spTree>
    <p:extLst>
      <p:ext uri="{BB962C8B-B14F-4D97-AF65-F5344CB8AC3E}">
        <p14:creationId xmlns:p14="http://schemas.microsoft.com/office/powerpoint/2010/main" val="34306225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38196-2E40-4213-BCBB-6BC5FDC0FCE1}"/>
              </a:ext>
            </a:extLst>
          </p:cNvPr>
          <p:cNvSpPr>
            <a:spLocks noGrp="1"/>
          </p:cNvSpPr>
          <p:nvPr>
            <p:ph type="title"/>
          </p:nvPr>
        </p:nvSpPr>
        <p:spPr/>
        <p:txBody>
          <a:bodyPr>
            <a:normAutofit fontScale="90000"/>
          </a:bodyPr>
          <a:lstStyle/>
          <a:p>
            <a:r>
              <a:rPr lang="en-US" sz="4400" dirty="0"/>
              <a:t>American Prosperity in the 1950’s</a:t>
            </a:r>
          </a:p>
        </p:txBody>
      </p:sp>
      <p:sp>
        <p:nvSpPr>
          <p:cNvPr id="3" name="Content Placeholder 2">
            <a:extLst>
              <a:ext uri="{FF2B5EF4-FFF2-40B4-BE49-F238E27FC236}">
                <a16:creationId xmlns:a16="http://schemas.microsoft.com/office/drawing/2014/main" id="{1A9CC868-CC09-4ED4-97D9-0E8377B58EBA}"/>
              </a:ext>
            </a:extLst>
          </p:cNvPr>
          <p:cNvSpPr>
            <a:spLocks noGrp="1"/>
          </p:cNvSpPr>
          <p:nvPr>
            <p:ph idx="1"/>
          </p:nvPr>
        </p:nvSpPr>
        <p:spPr>
          <a:xfrm>
            <a:off x="2589212" y="1643271"/>
            <a:ext cx="8915400" cy="5022572"/>
          </a:xfrm>
        </p:spPr>
        <p:txBody>
          <a:bodyPr>
            <a:noAutofit/>
          </a:bodyPr>
          <a:lstStyle/>
          <a:p>
            <a:r>
              <a:rPr lang="en-US" sz="2100" dirty="0">
                <a:ea typeface="Calibri" panose="020F0502020204030204" pitchFamily="34" charset="0"/>
                <a:cs typeface="Times New Roman" panose="02020603050405020304" pitchFamily="18" charset="0"/>
              </a:rPr>
              <a:t>New products, goods for sale</a:t>
            </a:r>
          </a:p>
          <a:p>
            <a:pPr lvl="1"/>
            <a:r>
              <a:rPr lang="en-US" sz="2100" dirty="0">
                <a:ea typeface="Calibri" panose="020F0502020204030204" pitchFamily="34" charset="0"/>
                <a:cs typeface="Times New Roman" panose="02020603050405020304" pitchFamily="18" charset="0"/>
              </a:rPr>
              <a:t>We become a “throw away” society</a:t>
            </a:r>
          </a:p>
          <a:p>
            <a:pPr lvl="1"/>
            <a:r>
              <a:rPr lang="en-US" sz="2100" dirty="0">
                <a:ea typeface="Calibri" panose="020F0502020204030204" pitchFamily="34" charset="0"/>
                <a:cs typeface="Times New Roman" panose="02020603050405020304" pitchFamily="18" charset="0"/>
              </a:rPr>
              <a:t>Planned Obsolescence – products are purposely made to become outdated or wear out so consumers must replace them</a:t>
            </a:r>
          </a:p>
          <a:p>
            <a:pPr lvl="1"/>
            <a:r>
              <a:rPr lang="en-US" sz="2100" dirty="0">
                <a:ea typeface="Calibri" panose="020F0502020204030204" pitchFamily="34" charset="0"/>
                <a:cs typeface="Times New Roman" panose="02020603050405020304" pitchFamily="18" charset="0"/>
              </a:rPr>
              <a:t>People measured success by their consumerism</a:t>
            </a:r>
          </a:p>
          <a:p>
            <a:pPr lvl="1"/>
            <a:r>
              <a:rPr lang="en-US" sz="2100" dirty="0">
                <a:ea typeface="Calibri" panose="020F0502020204030204" pitchFamily="34" charset="0"/>
                <a:cs typeface="Times New Roman" panose="02020603050405020304" pitchFamily="18" charset="0"/>
              </a:rPr>
              <a:t>Marketing in magazines, TV ads, and radio common</a:t>
            </a:r>
          </a:p>
          <a:p>
            <a:r>
              <a:rPr lang="en-US" sz="2100" dirty="0"/>
              <a:t>New methods of doing business</a:t>
            </a:r>
          </a:p>
          <a:p>
            <a:pPr lvl="2"/>
            <a:r>
              <a:rPr lang="en-US" sz="2100" dirty="0"/>
              <a:t>Franchises</a:t>
            </a:r>
          </a:p>
          <a:p>
            <a:pPr lvl="2"/>
            <a:r>
              <a:rPr lang="en-US" sz="2100" dirty="0"/>
              <a:t>Conglomerates </a:t>
            </a:r>
          </a:p>
          <a:p>
            <a:pPr lvl="2"/>
            <a:r>
              <a:rPr lang="en-US" sz="2100" dirty="0"/>
              <a:t>Fast Food (McDonald’s 1955)</a:t>
            </a:r>
          </a:p>
          <a:p>
            <a:pPr lvl="2"/>
            <a:r>
              <a:rPr lang="en-US" sz="2100" dirty="0"/>
              <a:t>Credit Cards</a:t>
            </a:r>
          </a:p>
        </p:txBody>
      </p:sp>
    </p:spTree>
    <p:extLst>
      <p:ext uri="{BB962C8B-B14F-4D97-AF65-F5344CB8AC3E}">
        <p14:creationId xmlns:p14="http://schemas.microsoft.com/office/powerpoint/2010/main" val="185526967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64</TotalTime>
  <Words>802</Words>
  <Application>Microsoft Office PowerPoint</Application>
  <PresentationFormat>Widescreen</PresentationFormat>
  <Paragraphs>86</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Century Gothic</vt:lpstr>
      <vt:lpstr>Times New Roman</vt:lpstr>
      <vt:lpstr>Wingdings 3</vt:lpstr>
      <vt:lpstr>Wisp</vt:lpstr>
      <vt:lpstr>The Cold War: Eisenhower Years  1953-1961</vt:lpstr>
      <vt:lpstr>Major Themes of Unit 9</vt:lpstr>
      <vt:lpstr>Transition from Truman to Eisenhower</vt:lpstr>
      <vt:lpstr>Arms Race Continues</vt:lpstr>
      <vt:lpstr>The Space Race</vt:lpstr>
      <vt:lpstr>Eisenhower and  Civil Rights</vt:lpstr>
      <vt:lpstr>Eisenhower and Civil Rights</vt:lpstr>
      <vt:lpstr>American Prosperity in the 1950’s</vt:lpstr>
      <vt:lpstr>American Prosperity in the 1950’s</vt:lpstr>
      <vt:lpstr>American Prosperity in the 1950’s</vt:lpstr>
      <vt:lpstr>New fads and entertainment of the 1950’s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Cold War: Eisenhower Years  1953-1961</dc:title>
  <dc:creator>Eriksen Zachary</dc:creator>
  <cp:lastModifiedBy>Eriksen Zachary</cp:lastModifiedBy>
  <cp:revision>11</cp:revision>
  <dcterms:created xsi:type="dcterms:W3CDTF">2019-02-07T20:28:53Z</dcterms:created>
  <dcterms:modified xsi:type="dcterms:W3CDTF">2019-02-07T21:33:28Z</dcterms:modified>
</cp:coreProperties>
</file>