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5" r:id="rId6"/>
    <p:sldId id="266" r:id="rId7"/>
    <p:sldId id="267" r:id="rId8"/>
    <p:sldId id="268" r:id="rId9"/>
    <p:sldId id="269" r:id="rId10"/>
    <p:sldId id="270" r:id="rId11"/>
    <p:sldId id="271" r:id="rId12"/>
    <p:sldId id="261"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2"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F2331A-C49F-4950-96D0-27884A3276CF}"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58343-5820-4313-8D43-B9A5F9427D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46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F2331A-C49F-4950-96D0-27884A3276CF}"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58343-5820-4313-8D43-B9A5F9427D36}" type="slidenum">
              <a:rPr lang="en-US" smtClean="0"/>
              <a:t>‹#›</a:t>
            </a:fld>
            <a:endParaRPr lang="en-US"/>
          </a:p>
        </p:txBody>
      </p:sp>
    </p:spTree>
    <p:extLst>
      <p:ext uri="{BB962C8B-B14F-4D97-AF65-F5344CB8AC3E}">
        <p14:creationId xmlns:p14="http://schemas.microsoft.com/office/powerpoint/2010/main" val="328285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F2331A-C49F-4950-96D0-27884A3276CF}"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58343-5820-4313-8D43-B9A5F9427D3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09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F2331A-C49F-4950-96D0-27884A3276CF}"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58343-5820-4313-8D43-B9A5F9427D36}" type="slidenum">
              <a:rPr lang="en-US" smtClean="0"/>
              <a:t>‹#›</a:t>
            </a:fld>
            <a:endParaRPr lang="en-US"/>
          </a:p>
        </p:txBody>
      </p:sp>
    </p:spTree>
    <p:extLst>
      <p:ext uri="{BB962C8B-B14F-4D97-AF65-F5344CB8AC3E}">
        <p14:creationId xmlns:p14="http://schemas.microsoft.com/office/powerpoint/2010/main" val="148290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2331A-C49F-4950-96D0-27884A3276CF}" type="datetimeFigureOut">
              <a:rPr lang="en-US" smtClean="0"/>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58343-5820-4313-8D43-B9A5F9427D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13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F2331A-C49F-4950-96D0-27884A3276CF}"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58343-5820-4313-8D43-B9A5F9427D36}" type="slidenum">
              <a:rPr lang="en-US" smtClean="0"/>
              <a:t>‹#›</a:t>
            </a:fld>
            <a:endParaRPr lang="en-US"/>
          </a:p>
        </p:txBody>
      </p:sp>
    </p:spTree>
    <p:extLst>
      <p:ext uri="{BB962C8B-B14F-4D97-AF65-F5344CB8AC3E}">
        <p14:creationId xmlns:p14="http://schemas.microsoft.com/office/powerpoint/2010/main" val="342561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F2331A-C49F-4950-96D0-27884A3276CF}" type="datetimeFigureOut">
              <a:rPr lang="en-US" smtClean="0"/>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958343-5820-4313-8D43-B9A5F9427D36}" type="slidenum">
              <a:rPr lang="en-US" smtClean="0"/>
              <a:t>‹#›</a:t>
            </a:fld>
            <a:endParaRPr lang="en-US"/>
          </a:p>
        </p:txBody>
      </p:sp>
    </p:spTree>
    <p:extLst>
      <p:ext uri="{BB962C8B-B14F-4D97-AF65-F5344CB8AC3E}">
        <p14:creationId xmlns:p14="http://schemas.microsoft.com/office/powerpoint/2010/main" val="419792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F2331A-C49F-4950-96D0-27884A3276CF}" type="datetimeFigureOut">
              <a:rPr lang="en-US" smtClean="0"/>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58343-5820-4313-8D43-B9A5F9427D36}" type="slidenum">
              <a:rPr lang="en-US" smtClean="0"/>
              <a:t>‹#›</a:t>
            </a:fld>
            <a:endParaRPr lang="en-US"/>
          </a:p>
        </p:txBody>
      </p:sp>
    </p:spTree>
    <p:extLst>
      <p:ext uri="{BB962C8B-B14F-4D97-AF65-F5344CB8AC3E}">
        <p14:creationId xmlns:p14="http://schemas.microsoft.com/office/powerpoint/2010/main" val="40745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2331A-C49F-4950-96D0-27884A3276CF}" type="datetimeFigureOut">
              <a:rPr lang="en-US" smtClean="0"/>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958343-5820-4313-8D43-B9A5F9427D36}" type="slidenum">
              <a:rPr lang="en-US" smtClean="0"/>
              <a:t>‹#›</a:t>
            </a:fld>
            <a:endParaRPr lang="en-US"/>
          </a:p>
        </p:txBody>
      </p:sp>
    </p:spTree>
    <p:extLst>
      <p:ext uri="{BB962C8B-B14F-4D97-AF65-F5344CB8AC3E}">
        <p14:creationId xmlns:p14="http://schemas.microsoft.com/office/powerpoint/2010/main" val="154052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2331A-C49F-4950-96D0-27884A3276CF}"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58343-5820-4313-8D43-B9A5F9427D36}" type="slidenum">
              <a:rPr lang="en-US" smtClean="0"/>
              <a:t>‹#›</a:t>
            </a:fld>
            <a:endParaRPr lang="en-US"/>
          </a:p>
        </p:txBody>
      </p:sp>
    </p:spTree>
    <p:extLst>
      <p:ext uri="{BB962C8B-B14F-4D97-AF65-F5344CB8AC3E}">
        <p14:creationId xmlns:p14="http://schemas.microsoft.com/office/powerpoint/2010/main" val="110238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2331A-C49F-4950-96D0-27884A3276CF}" type="datetimeFigureOut">
              <a:rPr lang="en-US" smtClean="0"/>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58343-5820-4313-8D43-B9A5F9427D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24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F2331A-C49F-4950-96D0-27884A3276CF}" type="datetimeFigureOut">
              <a:rPr lang="en-US" smtClean="0"/>
              <a:t>2/15/2015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C958343-5820-4313-8D43-B9A5F9427D3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170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French Revolution</a:t>
            </a:r>
            <a:br>
              <a:rPr lang="en-US" dirty="0" smtClean="0"/>
            </a:br>
            <a:r>
              <a:rPr lang="en-US" dirty="0" smtClean="0"/>
              <a:t>(1789-1799)</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853" y="0"/>
            <a:ext cx="5966847" cy="457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0186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of king Louis Xvi</a:t>
            </a:r>
            <a:endParaRPr lang="en-US" dirty="0"/>
          </a:p>
        </p:txBody>
      </p:sp>
      <p:sp>
        <p:nvSpPr>
          <p:cNvPr id="3" name="Content Placeholder 2"/>
          <p:cNvSpPr>
            <a:spLocks noGrp="1"/>
          </p:cNvSpPr>
          <p:nvPr>
            <p:ph idx="1"/>
          </p:nvPr>
        </p:nvSpPr>
        <p:spPr>
          <a:xfrm>
            <a:off x="1024128" y="2286000"/>
            <a:ext cx="3871721" cy="4381500"/>
          </a:xfrm>
        </p:spPr>
        <p:txBody>
          <a:bodyPr/>
          <a:lstStyle/>
          <a:p>
            <a:r>
              <a:rPr lang="en-US" sz="2800" dirty="0"/>
              <a:t>JANUARY 21, 1793- King Louis XVI Executed:  After putting the king on trial and constant debate within the National Assembly for six weeks, the National Assembly sent King Louis XVI and his wife, Marie Antoinette to the guillotine to be executed.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465" y="1855841"/>
            <a:ext cx="3290798" cy="467830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0224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Napoleon Named “First Consul” of France</a:t>
            </a:r>
          </a:p>
        </p:txBody>
      </p:sp>
      <p:sp>
        <p:nvSpPr>
          <p:cNvPr id="3" name="Content Placeholder 2"/>
          <p:cNvSpPr>
            <a:spLocks noGrp="1"/>
          </p:cNvSpPr>
          <p:nvPr>
            <p:ph idx="1"/>
          </p:nvPr>
        </p:nvSpPr>
        <p:spPr>
          <a:xfrm>
            <a:off x="1785874" y="1851025"/>
            <a:ext cx="8577072" cy="1390650"/>
          </a:xfrm>
        </p:spPr>
        <p:txBody>
          <a:bodyPr>
            <a:normAutofit/>
          </a:bodyPr>
          <a:lstStyle/>
          <a:p>
            <a:pPr marL="0" indent="0">
              <a:buNone/>
            </a:pPr>
            <a:r>
              <a:rPr lang="en-US" sz="2600" dirty="0"/>
              <a:t>NOVEMBER 9, 1799- Napoleon declared dictator of France: As a famous and successful general, Napoleon seized power of France and tamed the French Revolution, marking its end. </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1350" y="3013075"/>
            <a:ext cx="5786120" cy="361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207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the revolution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smtClean="0"/>
              <a:t>Napoleonic </a:t>
            </a:r>
            <a:r>
              <a:rPr lang="en-US" dirty="0"/>
              <a:t>Wars (1803-1815), series of conflicts that brought France against all of Europe’s major </a:t>
            </a:r>
            <a:r>
              <a:rPr lang="en-US" dirty="0" smtClean="0"/>
              <a:t>powers</a:t>
            </a:r>
            <a:endParaRPr lang="en-US" dirty="0"/>
          </a:p>
          <a:p>
            <a:pPr lvl="2">
              <a:buFont typeface="Wingdings" panose="05000000000000000000" pitchFamily="2" charset="2"/>
              <a:buChar char="v"/>
            </a:pPr>
            <a:r>
              <a:rPr lang="en-US" sz="2000" dirty="0"/>
              <a:t>Allowed France to hold and control most of Western Europe as satellite countries</a:t>
            </a:r>
          </a:p>
          <a:p>
            <a:pPr lvl="2">
              <a:buFont typeface="Wingdings" panose="05000000000000000000" pitchFamily="2" charset="2"/>
              <a:buChar char="v"/>
            </a:pPr>
            <a:r>
              <a:rPr lang="en-US" sz="2000" dirty="0"/>
              <a:t>Helped spread key revolutionary legislation throughout most of Western Europe</a:t>
            </a:r>
          </a:p>
          <a:p>
            <a:pPr lvl="2">
              <a:buFont typeface="Wingdings" panose="05000000000000000000" pitchFamily="2" charset="2"/>
              <a:buChar char="v"/>
            </a:pPr>
            <a:r>
              <a:rPr lang="en-US" sz="2000" dirty="0"/>
              <a:t>Initiated an era of modern and total warfare </a:t>
            </a:r>
            <a:endParaRPr lang="en-US" dirty="0" smtClean="0"/>
          </a:p>
          <a:p>
            <a:pPr>
              <a:buFont typeface="Wingdings" panose="05000000000000000000" pitchFamily="2" charset="2"/>
              <a:buChar char="v"/>
            </a:pPr>
            <a:r>
              <a:rPr lang="en-US" dirty="0"/>
              <a:t>Facilitated nationalism inside and outside of </a:t>
            </a:r>
            <a:r>
              <a:rPr lang="en-US" dirty="0" smtClean="0"/>
              <a:t>France</a:t>
            </a:r>
            <a:endParaRPr lang="en-US" dirty="0"/>
          </a:p>
          <a:p>
            <a:pPr>
              <a:buFont typeface="Wingdings" panose="05000000000000000000" pitchFamily="2" charset="2"/>
              <a:buChar char="v"/>
            </a:pPr>
            <a:r>
              <a:rPr lang="en-US" dirty="0" smtClean="0"/>
              <a:t>End of feudalism </a:t>
            </a:r>
          </a:p>
          <a:p>
            <a:pPr>
              <a:buFont typeface="Wingdings" panose="05000000000000000000" pitchFamily="2" charset="2"/>
              <a:buChar char="v"/>
            </a:pPr>
            <a:r>
              <a:rPr lang="en-US" dirty="0" smtClean="0"/>
              <a:t>Establishment of religious freedom, substantial equity, among other rights for men</a:t>
            </a:r>
          </a:p>
          <a:p>
            <a:pPr>
              <a:buFont typeface="Wingdings" panose="05000000000000000000" pitchFamily="2" charset="2"/>
              <a:buChar char="v"/>
            </a:pPr>
            <a:r>
              <a:rPr lang="en-US" dirty="0" smtClean="0"/>
              <a:t>Failure to establish a constitutional monarchy or a representative government </a:t>
            </a:r>
          </a:p>
          <a:p>
            <a:pPr marL="0" indent="0">
              <a:buNone/>
            </a:pPr>
            <a:endParaRPr lang="en-US" dirty="0"/>
          </a:p>
          <a:p>
            <a:pPr lvl="1">
              <a:buFont typeface="Wingdings" panose="05000000000000000000" pitchFamily="2" charset="2"/>
              <a:buChar char="v"/>
            </a:pPr>
            <a:endParaRPr lang="en-US" dirty="0" smtClean="0"/>
          </a:p>
        </p:txBody>
      </p:sp>
    </p:spTree>
    <p:extLst>
      <p:ext uri="{BB962C8B-B14F-4D97-AF65-F5344CB8AC3E}">
        <p14:creationId xmlns:p14="http://schemas.microsoft.com/office/powerpoint/2010/main" val="28764515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 with the American revolution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800" dirty="0" smtClean="0"/>
              <a:t>Both revolutions were borne of dire economic conditions.</a:t>
            </a:r>
          </a:p>
          <a:p>
            <a:pPr>
              <a:buFont typeface="Wingdings" panose="05000000000000000000" pitchFamily="2" charset="2"/>
              <a:buChar char="v"/>
            </a:pPr>
            <a:r>
              <a:rPr lang="en-US" sz="2800" dirty="0" smtClean="0"/>
              <a:t>The American and French Revolutions were greatly shaped by Enlightenment ideals such as natural rights and </a:t>
            </a:r>
            <a:r>
              <a:rPr lang="en-US" sz="2800" dirty="0" smtClean="0"/>
              <a:t>equality.</a:t>
            </a:r>
          </a:p>
          <a:p>
            <a:pPr>
              <a:buFont typeface="Wingdings" panose="05000000000000000000" pitchFamily="2" charset="2"/>
              <a:buChar char="v"/>
            </a:pPr>
            <a:r>
              <a:rPr lang="en-US" sz="2800" dirty="0" smtClean="0"/>
              <a:t>Both </a:t>
            </a:r>
            <a:r>
              <a:rPr lang="en-US" sz="2800" dirty="0" smtClean="0"/>
              <a:t>produced seminal political documents that reflected these ideals.</a:t>
            </a:r>
          </a:p>
          <a:p>
            <a:pPr>
              <a:buFont typeface="Wingdings" panose="05000000000000000000" pitchFamily="2" charset="2"/>
              <a:buChar char="v"/>
            </a:pPr>
            <a:r>
              <a:rPr lang="en-US" sz="2800" dirty="0"/>
              <a:t> </a:t>
            </a:r>
            <a:r>
              <a:rPr lang="en-US" sz="2800" dirty="0" smtClean="0"/>
              <a:t>Similarly, the Americans and the French aimed to rid themselves of absolute and abusive monarchs: Louis XVI and George III.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9907496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with the American revolution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 The French Revolution was more violent, far-reaching, and radical than its American counterpart.</a:t>
            </a:r>
            <a:endParaRPr lang="en-US" dirty="0"/>
          </a:p>
          <a:p>
            <a:pPr>
              <a:buFont typeface="Wingdings" panose="05000000000000000000" pitchFamily="2" charset="2"/>
              <a:buChar char="v"/>
            </a:pPr>
            <a:r>
              <a:rPr lang="en-US" dirty="0"/>
              <a:t> </a:t>
            </a:r>
            <a:r>
              <a:rPr lang="en-US" dirty="0" smtClean="0"/>
              <a:t>The two also differed in that the Americans sought to restore and build on earlier freedoms while French revolutionaries aimed to start from scratch and looked to the future.</a:t>
            </a:r>
          </a:p>
          <a:p>
            <a:pPr>
              <a:buFont typeface="Wingdings" panose="05000000000000000000" pitchFamily="2" charset="2"/>
              <a:buChar char="v"/>
            </a:pPr>
            <a:r>
              <a:rPr lang="en-US" dirty="0"/>
              <a:t> </a:t>
            </a:r>
            <a:r>
              <a:rPr lang="en-US" dirty="0" smtClean="0"/>
              <a:t>The French Revolution, unlike the American Revolution, raised the question of female political equality more explicitly. </a:t>
            </a:r>
          </a:p>
          <a:p>
            <a:pPr>
              <a:buFont typeface="Wingdings" panose="05000000000000000000" pitchFamily="2" charset="2"/>
              <a:buChar char="v"/>
            </a:pPr>
            <a:r>
              <a:rPr lang="en-US" dirty="0" smtClean="0"/>
              <a:t>Both revolutions spread their influence in different matters: the Americans via its revolution and its constitution and the French via conquest under Bonaparte.</a:t>
            </a:r>
          </a:p>
        </p:txBody>
      </p:sp>
    </p:spTree>
    <p:extLst>
      <p:ext uri="{BB962C8B-B14F-4D97-AF65-F5344CB8AC3E}">
        <p14:creationId xmlns:p14="http://schemas.microsoft.com/office/powerpoint/2010/main" val="3942195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Causes of the Revolution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The French Revolution was greatly influenced by the American Revolution and the Enlightenment.</a:t>
            </a:r>
          </a:p>
          <a:p>
            <a:pPr lvl="0">
              <a:buFont typeface="Wingdings" panose="05000000000000000000" pitchFamily="2" charset="2"/>
              <a:buChar char="v"/>
            </a:pPr>
            <a:r>
              <a:rPr lang="en-US" dirty="0"/>
              <a:t>The French government was almost bankrupt.</a:t>
            </a:r>
          </a:p>
          <a:p>
            <a:pPr lvl="0">
              <a:buFont typeface="Wingdings" panose="05000000000000000000" pitchFamily="2" charset="2"/>
              <a:buChar char="v"/>
            </a:pPr>
            <a:r>
              <a:rPr lang="en-US" dirty="0"/>
              <a:t>When attempting to fix their government, a group of French men declared themselves the National Assembly and claimed sole authority of lawmaking. </a:t>
            </a:r>
          </a:p>
          <a:p>
            <a:pPr lvl="0">
              <a:buFont typeface="Wingdings" panose="05000000000000000000" pitchFamily="2" charset="2"/>
              <a:buChar char="v"/>
            </a:pPr>
            <a:r>
              <a:rPr lang="en-US" dirty="0"/>
              <a:t>The National Assembly created the Declaration of the Rights of Man and Citizen.</a:t>
            </a:r>
          </a:p>
          <a:p>
            <a:pPr lvl="0">
              <a:buFont typeface="Wingdings" panose="05000000000000000000" pitchFamily="2" charset="2"/>
              <a:buChar char="v"/>
            </a:pPr>
            <a:r>
              <a:rPr lang="en-US" dirty="0"/>
              <a:t>The French became outraged because these actions were illegal according to “the old regime” </a:t>
            </a:r>
          </a:p>
          <a:p>
            <a:pPr lvl="0">
              <a:buFont typeface="Wingdings" panose="05000000000000000000" pitchFamily="2" charset="2"/>
              <a:buChar char="v"/>
            </a:pPr>
            <a:r>
              <a:rPr lang="en-US" dirty="0"/>
              <a:t>The French Revolution broke out and radicalized many participants of the National Assembly.</a:t>
            </a:r>
          </a:p>
          <a:p>
            <a:endParaRPr lang="en-US" dirty="0"/>
          </a:p>
        </p:txBody>
      </p:sp>
    </p:spTree>
    <p:extLst>
      <p:ext uri="{BB962C8B-B14F-4D97-AF65-F5344CB8AC3E}">
        <p14:creationId xmlns:p14="http://schemas.microsoft.com/office/powerpoint/2010/main" val="7066175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revolutionaries</a:t>
            </a:r>
            <a:endParaRPr lang="en-US" dirty="0"/>
          </a:p>
        </p:txBody>
      </p:sp>
      <p:sp>
        <p:nvSpPr>
          <p:cNvPr id="3" name="Content Placeholder 2"/>
          <p:cNvSpPr>
            <a:spLocks noGrp="1"/>
          </p:cNvSpPr>
          <p:nvPr>
            <p:ph idx="1"/>
          </p:nvPr>
        </p:nvSpPr>
        <p:spPr>
          <a:xfrm>
            <a:off x="1024128" y="2286000"/>
            <a:ext cx="9137303" cy="3882980"/>
          </a:xfrm>
        </p:spPr>
        <p:txBody>
          <a:bodyPr/>
          <a:lstStyle/>
          <a:p>
            <a:pPr>
              <a:buFont typeface="Wingdings" panose="05000000000000000000" pitchFamily="2" charset="2"/>
              <a:buChar char="v"/>
            </a:pPr>
            <a:r>
              <a:rPr lang="en-US" dirty="0"/>
              <a:t>To overthrow King Louis XVI and create a republic instead of a monarchy</a:t>
            </a:r>
            <a:r>
              <a:rPr lang="en-US" dirty="0" smtClean="0"/>
              <a:t>.</a:t>
            </a:r>
          </a:p>
          <a:p>
            <a:pPr marL="0" indent="0">
              <a:buNone/>
            </a:pPr>
            <a:endParaRPr lang="en-US" dirty="0"/>
          </a:p>
          <a:p>
            <a:pPr>
              <a:buFont typeface="Wingdings" panose="05000000000000000000" pitchFamily="2" charset="2"/>
              <a:buChar char="v"/>
            </a:pPr>
            <a:r>
              <a:rPr lang="en-US" dirty="0"/>
              <a:t>To destroy the </a:t>
            </a:r>
            <a:r>
              <a:rPr lang="en-US" dirty="0" err="1" smtClean="0"/>
              <a:t>Ancien</a:t>
            </a:r>
            <a:r>
              <a:rPr lang="en-US" dirty="0" smtClean="0"/>
              <a:t> </a:t>
            </a:r>
            <a:r>
              <a:rPr lang="en-US" dirty="0"/>
              <a:t>regime (an unfair political system ) and to instead write a constitution for France (the Declaration of the Rights of Men and Citizen</a:t>
            </a:r>
            <a:r>
              <a:rPr lang="en-US" dirty="0" smtClean="0"/>
              <a:t>).</a:t>
            </a:r>
          </a:p>
          <a:p>
            <a:pPr marL="0" indent="0">
              <a:buNone/>
            </a:pPr>
            <a:endParaRPr lang="en-US" dirty="0"/>
          </a:p>
          <a:p>
            <a:pPr>
              <a:buFont typeface="Wingdings" panose="05000000000000000000" pitchFamily="2" charset="2"/>
              <a:buChar char="v"/>
            </a:pPr>
            <a:r>
              <a:rPr lang="en-US" dirty="0"/>
              <a:t>For the lowest class of France (the third estate) to gain more rights and release them from the pressure to have to pay France’s debts.</a:t>
            </a:r>
          </a:p>
          <a:p>
            <a:pPr marL="0" indent="0">
              <a:buNone/>
            </a:pPr>
            <a:endParaRPr lang="en-US" dirty="0"/>
          </a:p>
        </p:txBody>
      </p:sp>
    </p:spTree>
    <p:extLst>
      <p:ext uri="{BB962C8B-B14F-4D97-AF65-F5344CB8AC3E}">
        <p14:creationId xmlns:p14="http://schemas.microsoft.com/office/powerpoint/2010/main" val="39437558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Louis Xvi (1754-1793)</a:t>
            </a:r>
            <a:endParaRPr lang="en-US" dirty="0"/>
          </a:p>
        </p:txBody>
      </p:sp>
      <p:sp>
        <p:nvSpPr>
          <p:cNvPr id="3" name="Content Placeholder 2"/>
          <p:cNvSpPr>
            <a:spLocks noGrp="1"/>
          </p:cNvSpPr>
          <p:nvPr>
            <p:ph idx="1"/>
          </p:nvPr>
        </p:nvSpPr>
        <p:spPr>
          <a:xfrm>
            <a:off x="1024129" y="2286000"/>
            <a:ext cx="5595612" cy="4411014"/>
          </a:xfrm>
        </p:spPr>
        <p:txBody>
          <a:bodyPr>
            <a:normAutofit lnSpcReduction="10000"/>
          </a:bodyPr>
          <a:lstStyle/>
          <a:p>
            <a:pPr>
              <a:buFont typeface="Wingdings" panose="05000000000000000000" pitchFamily="2" charset="2"/>
              <a:buChar char="v"/>
            </a:pPr>
            <a:r>
              <a:rPr lang="en-US" sz="2400" dirty="0"/>
              <a:t>B</a:t>
            </a:r>
            <a:r>
              <a:rPr lang="en-US" sz="2400" dirty="0" smtClean="0"/>
              <a:t>orn </a:t>
            </a:r>
            <a:r>
              <a:rPr lang="en-US" sz="2400" dirty="0"/>
              <a:t>at Versailles on August 23, 1754. </a:t>
            </a:r>
          </a:p>
          <a:p>
            <a:pPr>
              <a:buFont typeface="Wingdings" panose="05000000000000000000" pitchFamily="2" charset="2"/>
              <a:buChar char="v"/>
            </a:pPr>
            <a:r>
              <a:rPr lang="en-US" sz="2400" dirty="0"/>
              <a:t>After the death of his grandfather Louis XV, he ruled as King of France and inherited substantial debt. </a:t>
            </a:r>
          </a:p>
          <a:p>
            <a:pPr>
              <a:buFont typeface="Wingdings" panose="05000000000000000000" pitchFamily="2" charset="2"/>
              <a:buChar char="v"/>
            </a:pPr>
            <a:r>
              <a:rPr lang="en-US" sz="2400" dirty="0" smtClean="0"/>
              <a:t>Reluctantly agreed </a:t>
            </a:r>
            <a:r>
              <a:rPr lang="en-US" sz="2400" dirty="0"/>
              <a:t>to much of the radicals' agenda, hoping in this way to retain his a constitutional monarchy. </a:t>
            </a:r>
          </a:p>
          <a:p>
            <a:pPr>
              <a:buFont typeface="Wingdings" panose="05000000000000000000" pitchFamily="2" charset="2"/>
              <a:buChar char="v"/>
            </a:pPr>
            <a:r>
              <a:rPr lang="en-US" sz="2400" dirty="0" smtClean="0"/>
              <a:t>Forced to </a:t>
            </a:r>
            <a:r>
              <a:rPr lang="en-US" sz="2400" dirty="0"/>
              <a:t>leave Versailles in October 1789. </a:t>
            </a:r>
          </a:p>
          <a:p>
            <a:pPr>
              <a:buFont typeface="Wingdings" panose="05000000000000000000" pitchFamily="2" charset="2"/>
              <a:buChar char="v"/>
            </a:pPr>
            <a:r>
              <a:rPr lang="en-US" sz="2400" dirty="0"/>
              <a:t>Found guilty of treason by the National Convention, he was executed on January 21, 1793.</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901" y="1491267"/>
            <a:ext cx="329029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8060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Maximilien</a:t>
            </a:r>
            <a:r>
              <a:rPr lang="en-US" dirty="0"/>
              <a:t> Robespierre (1758-1794) </a:t>
            </a:r>
          </a:p>
        </p:txBody>
      </p:sp>
      <p:sp>
        <p:nvSpPr>
          <p:cNvPr id="3" name="Content Placeholder 2"/>
          <p:cNvSpPr>
            <a:spLocks noGrp="1"/>
          </p:cNvSpPr>
          <p:nvPr>
            <p:ph idx="1"/>
          </p:nvPr>
        </p:nvSpPr>
        <p:spPr>
          <a:xfrm>
            <a:off x="1024128" y="2285999"/>
            <a:ext cx="4925911" cy="4282225"/>
          </a:xfrm>
        </p:spPr>
        <p:txBody>
          <a:bodyPr/>
          <a:lstStyle/>
          <a:p>
            <a:pPr>
              <a:buFont typeface="Wingdings" panose="05000000000000000000" pitchFamily="2" charset="2"/>
              <a:buChar char="v"/>
            </a:pPr>
            <a:r>
              <a:rPr lang="en-US" dirty="0"/>
              <a:t>In 1793, the Convention elected Robespierre to the Committee of Public Defense.</a:t>
            </a:r>
          </a:p>
          <a:p>
            <a:pPr>
              <a:buFont typeface="Wingdings" panose="05000000000000000000" pitchFamily="2" charset="2"/>
              <a:buChar char="v"/>
            </a:pPr>
            <a:r>
              <a:rPr lang="en-US" dirty="0"/>
              <a:t>He led the French into the Reign of Terror, under the Jacobins, in which he tried to suppress any potential enemies of the radicals with the guillotine. </a:t>
            </a:r>
          </a:p>
          <a:p>
            <a:pPr>
              <a:buFont typeface="Wingdings" panose="05000000000000000000" pitchFamily="2" charset="2"/>
              <a:buChar char="v"/>
            </a:pPr>
            <a:r>
              <a:rPr lang="en-US" dirty="0"/>
              <a:t>He was guillotined without trial on July 28, 1794, marking the end of the Reign of Terror. </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7962" y="1858958"/>
            <a:ext cx="3595629" cy="455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1593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Emmanuel Joseph Sieyes (1748-1836)</a:t>
            </a:r>
          </a:p>
        </p:txBody>
      </p:sp>
      <p:sp>
        <p:nvSpPr>
          <p:cNvPr id="3" name="Content Placeholder 2"/>
          <p:cNvSpPr>
            <a:spLocks noGrp="1"/>
          </p:cNvSpPr>
          <p:nvPr>
            <p:ph idx="1"/>
          </p:nvPr>
        </p:nvSpPr>
        <p:spPr>
          <a:xfrm>
            <a:off x="1024129" y="2215166"/>
            <a:ext cx="5904706" cy="4275786"/>
          </a:xfrm>
        </p:spPr>
        <p:txBody>
          <a:bodyPr/>
          <a:lstStyle/>
          <a:p>
            <a:pPr>
              <a:buFont typeface="Wingdings" panose="05000000000000000000" pitchFamily="2" charset="2"/>
              <a:buChar char="v"/>
            </a:pPr>
            <a:r>
              <a:rPr lang="fr-FR" dirty="0"/>
              <a:t>Became an Abbe: a </a:t>
            </a:r>
            <a:r>
              <a:rPr lang="en-US" dirty="0"/>
              <a:t>lower-ranking clergyman in the French Roman Catholic Church.</a:t>
            </a:r>
            <a:endParaRPr lang="fr-FR" dirty="0"/>
          </a:p>
          <a:p>
            <a:pPr>
              <a:buFont typeface="Wingdings" panose="05000000000000000000" pitchFamily="2" charset="2"/>
              <a:buChar char="v"/>
            </a:pPr>
            <a:r>
              <a:rPr lang="fr-FR" dirty="0"/>
              <a:t>Abbe Sieyes </a:t>
            </a:r>
            <a:r>
              <a:rPr lang="en-US" dirty="0" smtClean="0"/>
              <a:t>wrote</a:t>
            </a:r>
            <a:r>
              <a:rPr lang="fr-FR" dirty="0" smtClean="0"/>
              <a:t> </a:t>
            </a:r>
            <a:r>
              <a:rPr lang="en-US" dirty="0" smtClean="0"/>
              <a:t>his</a:t>
            </a:r>
            <a:r>
              <a:rPr lang="fr-FR" dirty="0" smtClean="0"/>
              <a:t> </a:t>
            </a:r>
            <a:r>
              <a:rPr lang="fr-FR" dirty="0"/>
              <a:t>pamphlet, Qu'est-ce que le tiers état? ( </a:t>
            </a:r>
            <a:r>
              <a:rPr lang="fr-FR" dirty="0" err="1"/>
              <a:t>What</a:t>
            </a:r>
            <a:r>
              <a:rPr lang="fr-FR" dirty="0"/>
              <a:t> </a:t>
            </a:r>
            <a:r>
              <a:rPr lang="fr-FR" dirty="0" err="1"/>
              <a:t>is</a:t>
            </a:r>
            <a:r>
              <a:rPr lang="fr-FR" dirty="0"/>
              <a:t> the </a:t>
            </a:r>
            <a:r>
              <a:rPr lang="fr-FR" dirty="0" err="1"/>
              <a:t>third</a:t>
            </a:r>
            <a:r>
              <a:rPr lang="fr-FR" dirty="0"/>
              <a:t> </a:t>
            </a:r>
            <a:r>
              <a:rPr lang="fr-FR" dirty="0" err="1"/>
              <a:t>estate</a:t>
            </a:r>
            <a:r>
              <a:rPr lang="fr-FR" dirty="0"/>
              <a:t>? ) in 1789.</a:t>
            </a:r>
          </a:p>
          <a:p>
            <a:pPr>
              <a:buFont typeface="Wingdings" panose="05000000000000000000" pitchFamily="2" charset="2"/>
              <a:buChar char="v"/>
            </a:pPr>
            <a:r>
              <a:rPr lang="fr-FR" dirty="0"/>
              <a:t>This pamphlet </a:t>
            </a:r>
            <a:r>
              <a:rPr lang="fr-FR" dirty="0" err="1"/>
              <a:t>called</a:t>
            </a:r>
            <a:r>
              <a:rPr lang="fr-FR" dirty="0"/>
              <a:t> to the first and </a:t>
            </a:r>
            <a:r>
              <a:rPr lang="fr-FR" dirty="0" err="1"/>
              <a:t>third</a:t>
            </a:r>
            <a:r>
              <a:rPr lang="fr-FR" dirty="0"/>
              <a:t> </a:t>
            </a:r>
            <a:r>
              <a:rPr lang="fr-FR" dirty="0" err="1"/>
              <a:t>estates</a:t>
            </a:r>
            <a:r>
              <a:rPr lang="fr-FR" dirty="0"/>
              <a:t> to </a:t>
            </a:r>
            <a:r>
              <a:rPr lang="fr-FR" dirty="0" err="1"/>
              <a:t>join</a:t>
            </a:r>
            <a:r>
              <a:rPr lang="fr-FR" dirty="0"/>
              <a:t> the </a:t>
            </a:r>
            <a:r>
              <a:rPr lang="fr-FR" dirty="0" err="1"/>
              <a:t>third</a:t>
            </a:r>
            <a:r>
              <a:rPr lang="fr-FR" dirty="0"/>
              <a:t> </a:t>
            </a:r>
            <a:r>
              <a:rPr lang="fr-FR" dirty="0" err="1"/>
              <a:t>estate</a:t>
            </a:r>
            <a:r>
              <a:rPr lang="fr-FR" dirty="0"/>
              <a:t> in the </a:t>
            </a:r>
            <a:r>
              <a:rPr lang="fr-FR" dirty="0" err="1"/>
              <a:t>revolution</a:t>
            </a:r>
            <a:r>
              <a:rPr lang="fr-FR" dirty="0"/>
              <a:t>. </a:t>
            </a:r>
          </a:p>
          <a:p>
            <a:pPr>
              <a:buFont typeface="Wingdings" panose="05000000000000000000" pitchFamily="2" charset="2"/>
              <a:buChar char="v"/>
            </a:pPr>
            <a:r>
              <a:rPr lang="fr-FR" dirty="0"/>
              <a:t>The Abbe </a:t>
            </a:r>
            <a:r>
              <a:rPr lang="fr-FR" dirty="0" err="1"/>
              <a:t>also</a:t>
            </a:r>
            <a:r>
              <a:rPr lang="fr-FR" dirty="0"/>
              <a:t> </a:t>
            </a:r>
            <a:r>
              <a:rPr lang="fr-FR" dirty="0" err="1"/>
              <a:t>wrote</a:t>
            </a:r>
            <a:r>
              <a:rPr lang="fr-FR" dirty="0"/>
              <a:t> the </a:t>
            </a:r>
            <a:r>
              <a:rPr lang="fr-FR" dirty="0" err="1"/>
              <a:t>Declaration</a:t>
            </a:r>
            <a:r>
              <a:rPr lang="fr-FR" dirty="0"/>
              <a:t> of the </a:t>
            </a:r>
            <a:r>
              <a:rPr lang="fr-FR" dirty="0" err="1"/>
              <a:t>Rights</a:t>
            </a:r>
            <a:r>
              <a:rPr lang="fr-FR" dirty="0"/>
              <a:t> of Man and Citizen, </a:t>
            </a:r>
            <a:r>
              <a:rPr lang="fr-FR" dirty="0" err="1"/>
              <a:t>which</a:t>
            </a:r>
            <a:r>
              <a:rPr lang="fr-FR" dirty="0"/>
              <a:t> </a:t>
            </a:r>
            <a:r>
              <a:rPr lang="fr-FR" dirty="0" err="1"/>
              <a:t>became</a:t>
            </a:r>
            <a:r>
              <a:rPr lang="fr-FR" dirty="0"/>
              <a:t> </a:t>
            </a:r>
            <a:r>
              <a:rPr lang="fr-FR" dirty="0" err="1"/>
              <a:t>influential</a:t>
            </a:r>
            <a:r>
              <a:rPr lang="fr-FR" dirty="0"/>
              <a:t> and </a:t>
            </a:r>
            <a:r>
              <a:rPr lang="fr-FR" dirty="0" err="1"/>
              <a:t>was</a:t>
            </a:r>
            <a:r>
              <a:rPr lang="fr-FR" dirty="0"/>
              <a:t> </a:t>
            </a:r>
            <a:r>
              <a:rPr lang="fr-FR" dirty="0" err="1"/>
              <a:t>written</a:t>
            </a:r>
            <a:r>
              <a:rPr lang="fr-FR" dirty="0"/>
              <a:t> to </a:t>
            </a:r>
            <a:r>
              <a:rPr lang="fr-FR" dirty="0" err="1"/>
              <a:t>become</a:t>
            </a:r>
            <a:r>
              <a:rPr lang="fr-FR" dirty="0"/>
              <a:t> the constitution of France.</a:t>
            </a:r>
          </a:p>
          <a:p>
            <a:pPr>
              <a:buFont typeface="Wingdings" panose="05000000000000000000" pitchFamily="2" charset="2"/>
              <a:buChar char="v"/>
            </a:pPr>
            <a:r>
              <a:rPr lang="fr-FR" dirty="0" err="1"/>
              <a:t>Was</a:t>
            </a:r>
            <a:r>
              <a:rPr lang="fr-FR" dirty="0"/>
              <a:t> </a:t>
            </a:r>
            <a:r>
              <a:rPr lang="fr-FR" dirty="0" err="1"/>
              <a:t>also</a:t>
            </a:r>
            <a:r>
              <a:rPr lang="fr-FR" dirty="0"/>
              <a:t> </a:t>
            </a:r>
            <a:r>
              <a:rPr lang="fr-FR" dirty="0" err="1"/>
              <a:t>politically</a:t>
            </a:r>
            <a:r>
              <a:rPr lang="fr-FR" dirty="0"/>
              <a:t> active </a:t>
            </a:r>
            <a:r>
              <a:rPr lang="fr-FR" dirty="0" err="1"/>
              <a:t>during</a:t>
            </a:r>
            <a:r>
              <a:rPr lang="fr-FR" dirty="0"/>
              <a:t> </a:t>
            </a:r>
            <a:r>
              <a:rPr lang="fr-FR" dirty="0" err="1"/>
              <a:t>Napoleon’s</a:t>
            </a:r>
            <a:r>
              <a:rPr lang="fr-FR" dirty="0"/>
              <a:t> </a:t>
            </a:r>
            <a:r>
              <a:rPr lang="fr-FR" dirty="0" err="1"/>
              <a:t>rule</a:t>
            </a:r>
            <a:r>
              <a:rPr lang="fr-FR" dirty="0"/>
              <a:t>.</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146" y="1768228"/>
            <a:ext cx="381000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99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Napoleon Bonaparte (1768-1821)</a:t>
            </a:r>
          </a:p>
        </p:txBody>
      </p:sp>
      <p:sp>
        <p:nvSpPr>
          <p:cNvPr id="3" name="Content Placeholder 2"/>
          <p:cNvSpPr>
            <a:spLocks noGrp="1"/>
          </p:cNvSpPr>
          <p:nvPr>
            <p:ph idx="1"/>
          </p:nvPr>
        </p:nvSpPr>
        <p:spPr>
          <a:xfrm>
            <a:off x="914400" y="1815921"/>
            <a:ext cx="6697015" cy="4443211"/>
          </a:xfrm>
        </p:spPr>
        <p:txBody>
          <a:bodyPr>
            <a:normAutofit lnSpcReduction="10000"/>
          </a:bodyPr>
          <a:lstStyle/>
          <a:p>
            <a:pPr>
              <a:buFont typeface="Wingdings" panose="05000000000000000000" pitchFamily="2" charset="2"/>
              <a:buChar char="v"/>
            </a:pPr>
            <a:r>
              <a:rPr lang="en-US" dirty="0"/>
              <a:t>As a general, Napoleon seized power of France and marked the end to the French Revolution.</a:t>
            </a:r>
          </a:p>
          <a:p>
            <a:pPr>
              <a:buFont typeface="Wingdings" panose="05000000000000000000" pitchFamily="2" charset="2"/>
              <a:buChar char="v"/>
            </a:pPr>
            <a:r>
              <a:rPr lang="en-US" dirty="0"/>
              <a:t>He led France through his conquest of much of Europe and established the continent’s biggest empire since the Romans. </a:t>
            </a:r>
          </a:p>
          <a:p>
            <a:pPr>
              <a:buFont typeface="Wingdings" panose="05000000000000000000" pitchFamily="2" charset="2"/>
              <a:buChar char="v"/>
            </a:pPr>
            <a:r>
              <a:rPr lang="en-US" dirty="0" smtClean="0"/>
              <a:t>Napoleon promoted Enlightenment ideals like civil </a:t>
            </a:r>
            <a:r>
              <a:rPr lang="en-US" dirty="0"/>
              <a:t>equality, </a:t>
            </a:r>
            <a:r>
              <a:rPr lang="en-US" dirty="0" smtClean="0"/>
              <a:t>freedom </a:t>
            </a:r>
            <a:r>
              <a:rPr lang="en-US" dirty="0"/>
              <a:t>of </a:t>
            </a:r>
            <a:r>
              <a:rPr lang="en-US" dirty="0" smtClean="0"/>
              <a:t>religion, </a:t>
            </a:r>
            <a:r>
              <a:rPr lang="en-US" dirty="0"/>
              <a:t>and </a:t>
            </a:r>
            <a:r>
              <a:rPr lang="en-US" dirty="0" smtClean="0"/>
              <a:t>practice </a:t>
            </a:r>
            <a:r>
              <a:rPr lang="en-US" dirty="0"/>
              <a:t>promotion by merit, not birthright.</a:t>
            </a:r>
          </a:p>
          <a:p>
            <a:pPr>
              <a:buFont typeface="Wingdings" panose="05000000000000000000" pitchFamily="2" charset="2"/>
              <a:buChar char="v"/>
            </a:pPr>
            <a:r>
              <a:rPr lang="en-US" dirty="0"/>
              <a:t>Developed Napoleonic code which was a new legal code, mostly based off of Roman Law. </a:t>
            </a:r>
          </a:p>
          <a:p>
            <a:pPr>
              <a:buFont typeface="Wingdings" panose="05000000000000000000" pitchFamily="2" charset="2"/>
              <a:buChar char="v"/>
            </a:pPr>
            <a:r>
              <a:rPr lang="en-US" dirty="0"/>
              <a:t>He was eventually overthrown in 1815 particularly by the British and Russian armies, who disliked Napoleon and his power over Europe. </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8577" y="1432335"/>
            <a:ext cx="3124200" cy="521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7457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fear</a:t>
            </a:r>
            <a:endParaRPr lang="en-US" dirty="0"/>
          </a:p>
        </p:txBody>
      </p:sp>
      <p:sp>
        <p:nvSpPr>
          <p:cNvPr id="3" name="Content Placeholder 2"/>
          <p:cNvSpPr>
            <a:spLocks noGrp="1"/>
          </p:cNvSpPr>
          <p:nvPr>
            <p:ph idx="1"/>
          </p:nvPr>
        </p:nvSpPr>
        <p:spPr>
          <a:xfrm>
            <a:off x="1024129" y="2286000"/>
            <a:ext cx="3947922" cy="3981450"/>
          </a:xfrm>
        </p:spPr>
        <p:txBody>
          <a:bodyPr/>
          <a:lstStyle/>
          <a:p>
            <a:r>
              <a:rPr lang="en-US" dirty="0"/>
              <a:t>JULY &amp; AUGUST 1789- The Great Fear: A period during which rural peasants revolted against their feudal landlords and wreaked havoc in the French countryside. Including: July 14, the date of the storming of the Bastille.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1123950"/>
            <a:ext cx="5943600" cy="4873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556381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Reign of terror</a:t>
            </a:r>
            <a:endParaRPr lang="en-US" dirty="0"/>
          </a:p>
        </p:txBody>
      </p:sp>
      <p:sp>
        <p:nvSpPr>
          <p:cNvPr id="3" name="Content Placeholder 2"/>
          <p:cNvSpPr>
            <a:spLocks noGrp="1"/>
          </p:cNvSpPr>
          <p:nvPr>
            <p:ph idx="1"/>
          </p:nvPr>
        </p:nvSpPr>
        <p:spPr>
          <a:xfrm>
            <a:off x="1024128" y="2286000"/>
            <a:ext cx="2957321" cy="4191000"/>
          </a:xfrm>
        </p:spPr>
        <p:txBody>
          <a:bodyPr/>
          <a:lstStyle/>
          <a:p>
            <a:r>
              <a:rPr lang="en-US" sz="2800" dirty="0"/>
              <a:t>1793 TO 1794 - </a:t>
            </a:r>
            <a:r>
              <a:rPr lang="en-US" sz="2800" dirty="0" smtClean="0"/>
              <a:t>A </a:t>
            </a:r>
            <a:r>
              <a:rPr lang="en-US" sz="2800" dirty="0"/>
              <a:t>ten-month period of oppression and execution, in which the Committee of Public Safety tried to suppress any potential enemies of the radicals.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14450"/>
            <a:ext cx="5514975" cy="5162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1158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585</TotalTime>
  <Words>940</Words>
  <Application>Microsoft Office PowerPoint</Application>
  <PresentationFormat>Custom</PresentationFormat>
  <Paragraphs>63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Integral</vt:lpstr>
      <vt:lpstr>The French Revolution (1789-1799)</vt:lpstr>
      <vt:lpstr>Key Causes of the Revolution</vt:lpstr>
      <vt:lpstr>Goals of the revolutionaries</vt:lpstr>
      <vt:lpstr>King Louis Xvi (1754-1793)</vt:lpstr>
      <vt:lpstr>Maximilien Robespierre (1758-1794) </vt:lpstr>
      <vt:lpstr>Emmanuel Joseph Sieyes (1748-1836)</vt:lpstr>
      <vt:lpstr>Napoleon Bonaparte (1768-1821)</vt:lpstr>
      <vt:lpstr>The great fear</vt:lpstr>
      <vt:lpstr>Reign of terror</vt:lpstr>
      <vt:lpstr>Execution of king Louis Xvi</vt:lpstr>
      <vt:lpstr>Napoleon Named “First Consul” of France</vt:lpstr>
      <vt:lpstr>Results of the revolution</vt:lpstr>
      <vt:lpstr>Similarities with the American revolution</vt:lpstr>
      <vt:lpstr>Differences with the American revolution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 (1789-1799)</dc:title>
  <dc:creator>Michelle Bai</dc:creator>
  <cp:lastModifiedBy>user</cp:lastModifiedBy>
  <cp:revision>18</cp:revision>
  <dcterms:created xsi:type="dcterms:W3CDTF">2014-02-16T15:34:27Z</dcterms:created>
  <dcterms:modified xsi:type="dcterms:W3CDTF">2015-02-16T02:22:46Z</dcterms:modified>
</cp:coreProperties>
</file>