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  <p:sldMasterId id="2147483680" r:id="rId2"/>
    <p:sldMasterId id="2147483681" r:id="rId3"/>
  </p:sldMasterIdLst>
  <p:notesMasterIdLst>
    <p:notesMasterId r:id="rId3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embeddedFontLst>
    <p:embeddedFont>
      <p:font typeface="Quattrocento" charset="0"/>
      <p:regular r:id="rId40"/>
      <p:bold r:id="rId4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font" Target="fonts/font1.fntdata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53136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noFill/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1194100" y="2887529"/>
            <a:ext cx="6779109" cy="923329"/>
            <a:chOff x="1172583" y="1381458"/>
            <a:chExt cx="6779109" cy="923329"/>
          </a:xfrm>
        </p:grpSpPr>
        <p:sp>
          <p:nvSpPr>
            <p:cNvPr id="17" name="Shape 17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E1DCA5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18" name="Shape 18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E1DCA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10800000">
              <a:off x="4831975" y="1922929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E1DCA5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1183341" y="1387737"/>
            <a:ext cx="6777317" cy="17319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376786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buClr>
                <a:schemeClr val="accent1"/>
              </a:buClr>
              <a:buFont typeface="Quattrocento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Quattrocento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Quattrocento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Quattrocento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Quattrocento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chemeClr val="accent1"/>
              </a:buClr>
              <a:buFont typeface="Quattrocento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chemeClr val="accent1"/>
              </a:buClr>
              <a:buFont typeface="Quattrocento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chemeClr val="accent1"/>
              </a:buClr>
              <a:buFont typeface="Quattrocento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chemeClr val="accent1"/>
              </a:buClr>
              <a:buFont typeface="Quattrocento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2633092" y="314502"/>
            <a:ext cx="3877815" cy="77455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100" name="Shape 100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101" name="Shape 101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102" name="Shape 102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 rot="5400000">
            <a:off x="4822274" y="2503684"/>
            <a:ext cx="5566764" cy="16781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930536" y="607806"/>
            <a:ext cx="5023821" cy="55079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110" name="Shape 110"/>
          <p:cNvGrpSpPr/>
          <p:nvPr/>
        </p:nvGrpSpPr>
        <p:grpSpPr>
          <a:xfrm rot="5400000">
            <a:off x="3909049" y="2880823"/>
            <a:ext cx="5480153" cy="923329"/>
            <a:chOff x="1815339" y="1381458"/>
            <a:chExt cx="5480153" cy="923329"/>
          </a:xfrm>
        </p:grpSpPr>
        <p:sp>
          <p:nvSpPr>
            <p:cNvPr id="111" name="Shape 111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112" name="Shape 112"/>
            <p:cNvCxnSpPr/>
            <p:nvPr/>
          </p:nvCxnSpPr>
          <p:spPr>
            <a:xfrm rot="10800000">
              <a:off x="1815339" y="1924709"/>
              <a:ext cx="2468880" cy="2505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" name="Shape 113"/>
            <p:cNvCxnSpPr/>
            <p:nvPr/>
          </p:nvCxnSpPr>
          <p:spPr>
            <a:xfrm rot="10800000">
              <a:off x="4826612" y="1927417"/>
              <a:ext cx="2468880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noFill/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382" name="Shape 382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3" name="Shape 383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386" name="Shape 386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387" name="Shape 387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9" name="Shape 389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noFill/>
        <a:effectLst/>
      </p:bgPr>
    </p:bg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Shape 3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92" name="Shape 392"/>
          <p:cNvGrpSpPr/>
          <p:nvPr/>
        </p:nvGrpSpPr>
        <p:grpSpPr>
          <a:xfrm>
            <a:off x="1172583" y="2887579"/>
            <a:ext cx="6779109" cy="923329"/>
            <a:chOff x="1172583" y="1381458"/>
            <a:chExt cx="6779109" cy="923329"/>
          </a:xfrm>
        </p:grpSpPr>
        <p:sp>
          <p:nvSpPr>
            <p:cNvPr id="393" name="Shape 393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394" name="Shape 394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5" name="Shape 395"/>
            <p:cNvCxnSpPr/>
            <p:nvPr/>
          </p:nvCxnSpPr>
          <p:spPr>
            <a:xfrm rot="10800000">
              <a:off x="4831975" y="1927412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690039" y="1204857"/>
            <a:ext cx="7754713" cy="19107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99247" y="3767316"/>
            <a:ext cx="7734746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398" name="Shape 398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9" name="Shape 399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0" name="Shape 400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3" name="Shape 403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4" name="Shape 404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06" name="Shape 406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407" name="Shape 407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408" name="Shape 408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9" name="Shape 409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411" name="Shape 411"/>
          <p:cNvSpPr txBox="1">
            <a:spLocks noGrp="1"/>
          </p:cNvSpPr>
          <p:nvPr>
            <p:ph type="body" idx="2"/>
          </p:nvPr>
        </p:nvSpPr>
        <p:spPr>
          <a:xfrm>
            <a:off x="4645151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1051559" y="2240280"/>
            <a:ext cx="3442446" cy="658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415" name="Shape 415"/>
          <p:cNvSpPr txBox="1">
            <a:spLocks noGrp="1"/>
          </p:cNvSpPr>
          <p:nvPr>
            <p:ph type="body" idx="2"/>
          </p:nvPr>
        </p:nvSpPr>
        <p:spPr>
          <a:xfrm>
            <a:off x="688487" y="2947594"/>
            <a:ext cx="3803904" cy="3172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3"/>
          </p:nvPr>
        </p:nvSpPr>
        <p:spPr>
          <a:xfrm>
            <a:off x="5002305" y="2240280"/>
            <a:ext cx="3447288" cy="658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417" name="Shape 417"/>
          <p:cNvSpPr txBox="1">
            <a:spLocks noGrp="1"/>
          </p:cNvSpPr>
          <p:nvPr>
            <p:ph type="body" idx="4"/>
          </p:nvPr>
        </p:nvSpPr>
        <p:spPr>
          <a:xfrm>
            <a:off x="4645026" y="2944367"/>
            <a:ext cx="3799728" cy="3172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9" name="Shape 419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0" name="Shape 420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421" name="Shape 421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422" name="Shape 422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423" name="Shape 423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4" name="Shape 424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7" name="Shape 427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8" name="Shape 428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9" name="Shape 429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430" name="Shape 430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431" name="Shape 431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432" name="Shape 432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3" name="Shape 433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7" name="Shape 437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5034578" y="1678194"/>
            <a:ext cx="3422482" cy="1886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92000" y="559397"/>
            <a:ext cx="4116666" cy="55667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body" idx="2"/>
          </p:nvPr>
        </p:nvSpPr>
        <p:spPr>
          <a:xfrm>
            <a:off x="5034578" y="3603812"/>
            <a:ext cx="3411725" cy="251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3" name="Shape 443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4" name="Shape 444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xfrm>
            <a:off x="677731" y="4668817"/>
            <a:ext cx="7767020" cy="6447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7" name="Shape 447"/>
          <p:cNvSpPr>
            <a:spLocks noGrp="1"/>
          </p:cNvSpPr>
          <p:nvPr>
            <p:ph type="pic" idx="2"/>
          </p:nvPr>
        </p:nvSpPr>
        <p:spPr>
          <a:xfrm rot="240000">
            <a:off x="2183792" y="666965"/>
            <a:ext cx="4772155" cy="3598015"/>
          </a:xfrm>
          <a:prstGeom prst="rect">
            <a:avLst/>
          </a:prstGeom>
          <a:solidFill>
            <a:srgbClr val="EEEEEE"/>
          </a:solidFill>
          <a:ln w="1905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8489" y="5324305"/>
            <a:ext cx="775626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449" name="Shape 449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0" name="Shape 450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1" name="Shape 451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noFill/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8" name="Shape 28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29" name="Shape 29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30" name="Shape 30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 rot="5400000">
            <a:off x="2633092" y="314502"/>
            <a:ext cx="3877815" cy="77455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455" name="Shape 455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6" name="Shape 456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7" name="Shape 457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458" name="Shape 458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459" name="Shape 459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460" name="Shape 460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Shape 461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title"/>
          </p:nvPr>
        </p:nvSpPr>
        <p:spPr>
          <a:xfrm rot="5400000">
            <a:off x="4822274" y="2503684"/>
            <a:ext cx="5566764" cy="16781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 rot="5400000">
            <a:off x="930536" y="607806"/>
            <a:ext cx="5023821" cy="55079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465" name="Shape 465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6" name="Shape 466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7" name="Shape 467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468" name="Shape 468"/>
          <p:cNvGrpSpPr/>
          <p:nvPr/>
        </p:nvGrpSpPr>
        <p:grpSpPr>
          <a:xfrm rot="5400000">
            <a:off x="3909049" y="2880823"/>
            <a:ext cx="5480153" cy="923329"/>
            <a:chOff x="1815339" y="1381458"/>
            <a:chExt cx="5480153" cy="923329"/>
          </a:xfrm>
        </p:grpSpPr>
        <p:sp>
          <p:nvSpPr>
            <p:cNvPr id="469" name="Shape 469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470" name="Shape 470"/>
            <p:cNvCxnSpPr/>
            <p:nvPr/>
          </p:nvCxnSpPr>
          <p:spPr>
            <a:xfrm rot="10800000">
              <a:off x="1815339" y="1924709"/>
              <a:ext cx="2468880" cy="2505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1" name="Shape 471"/>
            <p:cNvCxnSpPr/>
            <p:nvPr/>
          </p:nvCxnSpPr>
          <p:spPr>
            <a:xfrm rot="10800000">
              <a:off x="4826612" y="1927417"/>
              <a:ext cx="2468880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noFill/>
        <a:effectLst/>
      </p:bgPr>
    </p:bg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507" name="Shape 507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8" name="Shape 508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9" name="Shape 509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sp>
        <p:nvSpPr>
          <p:cNvPr id="510" name="Shape 510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511" name="Shape 511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512" name="Shape 512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13" name="Shape 513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Shape 514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noFill/>
        <a:effectLst/>
      </p:bgPr>
    </p:bg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" name="Shape 5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17" name="Shape 517"/>
          <p:cNvGrpSpPr/>
          <p:nvPr/>
        </p:nvGrpSpPr>
        <p:grpSpPr>
          <a:xfrm>
            <a:off x="1172583" y="2887579"/>
            <a:ext cx="6779109" cy="923329"/>
            <a:chOff x="1172583" y="1381458"/>
            <a:chExt cx="6779109" cy="923329"/>
          </a:xfrm>
        </p:grpSpPr>
        <p:sp>
          <p:nvSpPr>
            <p:cNvPr id="518" name="Shape 518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19" name="Shape 519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Shape 520"/>
            <p:cNvCxnSpPr/>
            <p:nvPr/>
          </p:nvCxnSpPr>
          <p:spPr>
            <a:xfrm rot="10800000">
              <a:off x="4831975" y="1927412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690039" y="1204857"/>
            <a:ext cx="7754713" cy="19107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2" name="Shape 522"/>
          <p:cNvSpPr txBox="1">
            <a:spLocks noGrp="1"/>
          </p:cNvSpPr>
          <p:nvPr>
            <p:ph type="body" idx="1"/>
          </p:nvPr>
        </p:nvSpPr>
        <p:spPr>
          <a:xfrm>
            <a:off x="699247" y="3767316"/>
            <a:ext cx="7734746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523" name="Shape 523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4" name="Shape 524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5" name="Shape 525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8" name="Shape 528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9" name="Shape 529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sp>
        <p:nvSpPr>
          <p:cNvPr id="530" name="Shape 530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531" name="Shape 531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532" name="Shape 532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33" name="Shape 533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4" name="Shape 534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536" name="Shape 536"/>
          <p:cNvSpPr txBox="1">
            <a:spLocks noGrp="1"/>
          </p:cNvSpPr>
          <p:nvPr>
            <p:ph type="body" idx="2"/>
          </p:nvPr>
        </p:nvSpPr>
        <p:spPr>
          <a:xfrm>
            <a:off x="4645151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1051559" y="2240280"/>
            <a:ext cx="3442446" cy="658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540" name="Shape 540"/>
          <p:cNvSpPr txBox="1">
            <a:spLocks noGrp="1"/>
          </p:cNvSpPr>
          <p:nvPr>
            <p:ph type="body" idx="2"/>
          </p:nvPr>
        </p:nvSpPr>
        <p:spPr>
          <a:xfrm>
            <a:off x="688487" y="2947594"/>
            <a:ext cx="3803904" cy="3172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1" name="Shape 541"/>
          <p:cNvSpPr txBox="1">
            <a:spLocks noGrp="1"/>
          </p:cNvSpPr>
          <p:nvPr>
            <p:ph type="body" idx="3"/>
          </p:nvPr>
        </p:nvSpPr>
        <p:spPr>
          <a:xfrm>
            <a:off x="5002305" y="2240280"/>
            <a:ext cx="3447288" cy="658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542" name="Shape 542"/>
          <p:cNvSpPr txBox="1">
            <a:spLocks noGrp="1"/>
          </p:cNvSpPr>
          <p:nvPr>
            <p:ph type="body" idx="4"/>
          </p:nvPr>
        </p:nvSpPr>
        <p:spPr>
          <a:xfrm>
            <a:off x="4645026" y="2944367"/>
            <a:ext cx="3799728" cy="3172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3" name="Shape 543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4" name="Shape 544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5" name="Shape 545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546" name="Shape 546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547" name="Shape 547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48" name="Shape 548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9" name="Shape 549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2" name="Shape 552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3" name="Shape 553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4" name="Shape 554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555" name="Shape 555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556" name="Shape 556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57" name="Shape 557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8" name="Shape 558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1" name="Shape 561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2" name="Shape 562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title"/>
          </p:nvPr>
        </p:nvSpPr>
        <p:spPr>
          <a:xfrm>
            <a:off x="5034578" y="1678194"/>
            <a:ext cx="3422482" cy="1886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92000" y="559397"/>
            <a:ext cx="4116666" cy="55667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6" name="Shape 566"/>
          <p:cNvSpPr txBox="1">
            <a:spLocks noGrp="1"/>
          </p:cNvSpPr>
          <p:nvPr>
            <p:ph type="body" idx="2"/>
          </p:nvPr>
        </p:nvSpPr>
        <p:spPr>
          <a:xfrm>
            <a:off x="5034578" y="3603812"/>
            <a:ext cx="3411725" cy="251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567" name="Shape 567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8" name="Shape 568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9" name="Shape 569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title"/>
          </p:nvPr>
        </p:nvSpPr>
        <p:spPr>
          <a:xfrm>
            <a:off x="677731" y="4668817"/>
            <a:ext cx="7767020" cy="6447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2" name="Shape 572"/>
          <p:cNvSpPr>
            <a:spLocks noGrp="1"/>
          </p:cNvSpPr>
          <p:nvPr>
            <p:ph type="pic" idx="2"/>
          </p:nvPr>
        </p:nvSpPr>
        <p:spPr>
          <a:xfrm rot="240000">
            <a:off x="2183792" y="666965"/>
            <a:ext cx="4772155" cy="3598015"/>
          </a:xfrm>
          <a:prstGeom prst="rect">
            <a:avLst/>
          </a:prstGeom>
          <a:solidFill>
            <a:srgbClr val="EEEEEE"/>
          </a:solidFill>
          <a:ln w="1905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73" name="Shape 573"/>
          <p:cNvSpPr txBox="1">
            <a:spLocks noGrp="1"/>
          </p:cNvSpPr>
          <p:nvPr>
            <p:ph type="body" idx="1"/>
          </p:nvPr>
        </p:nvSpPr>
        <p:spPr>
          <a:xfrm>
            <a:off x="688489" y="5324305"/>
            <a:ext cx="775626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574" name="Shape 574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5" name="Shape 575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6" name="Shape 576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noFill/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Shape 34"/>
          <p:cNvGrpSpPr/>
          <p:nvPr/>
        </p:nvGrpSpPr>
        <p:grpSpPr>
          <a:xfrm>
            <a:off x="1172583" y="2887579"/>
            <a:ext cx="6779109" cy="923329"/>
            <a:chOff x="1172583" y="1381458"/>
            <a:chExt cx="6779109" cy="923329"/>
          </a:xfrm>
        </p:grpSpPr>
        <p:sp>
          <p:nvSpPr>
            <p:cNvPr id="35" name="Shape 35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36" name="Shape 36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 rot="10800000">
              <a:off x="4831975" y="1927412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90039" y="1204857"/>
            <a:ext cx="7754713" cy="19107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99247" y="3767316"/>
            <a:ext cx="7734746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 rot="5400000">
            <a:off x="2633092" y="314502"/>
            <a:ext cx="3877815" cy="77455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580" name="Shape 580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1" name="Shape 581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2" name="Shape 582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583" name="Shape 583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584" name="Shape 584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85" name="Shape 585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6" name="Shape 586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>
            <a:spLocks noGrp="1"/>
          </p:cNvSpPr>
          <p:nvPr>
            <p:ph type="title"/>
          </p:nvPr>
        </p:nvSpPr>
        <p:spPr>
          <a:xfrm rot="5400000">
            <a:off x="4822274" y="2503684"/>
            <a:ext cx="5566764" cy="16781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 rot="5400000">
            <a:off x="930536" y="607806"/>
            <a:ext cx="5023821" cy="55079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590" name="Shape 590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1" name="Shape 591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2" name="Shape 592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593" name="Shape 593"/>
          <p:cNvGrpSpPr/>
          <p:nvPr/>
        </p:nvGrpSpPr>
        <p:grpSpPr>
          <a:xfrm rot="5400000">
            <a:off x="3909049" y="2880823"/>
            <a:ext cx="5480153" cy="923329"/>
            <a:chOff x="1815339" y="1381458"/>
            <a:chExt cx="5480153" cy="923329"/>
          </a:xfrm>
        </p:grpSpPr>
        <p:sp>
          <p:nvSpPr>
            <p:cNvPr id="594" name="Shape 594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95" name="Shape 595"/>
            <p:cNvCxnSpPr/>
            <p:nvPr/>
          </p:nvCxnSpPr>
          <p:spPr>
            <a:xfrm rot="10800000">
              <a:off x="1815339" y="1924709"/>
              <a:ext cx="2468880" cy="2505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6" name="Shape 596"/>
            <p:cNvCxnSpPr/>
            <p:nvPr/>
          </p:nvCxnSpPr>
          <p:spPr>
            <a:xfrm rot="10800000">
              <a:off x="4826612" y="1927417"/>
              <a:ext cx="2468880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8" name="Shape 48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49" name="Shape 49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50" name="Shape 50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45151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051559" y="2240280"/>
            <a:ext cx="3442446" cy="658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88487" y="2947594"/>
            <a:ext cx="3803904" cy="3172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5002305" y="2240280"/>
            <a:ext cx="3447288" cy="658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4645026" y="2944367"/>
            <a:ext cx="3799728" cy="3172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64" name="Shape 64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65" name="Shape 65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Shape 66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grpSp>
        <p:nvGrpSpPr>
          <p:cNvPr id="72" name="Shape 72"/>
          <p:cNvGrpSpPr/>
          <p:nvPr/>
        </p:nvGrpSpPr>
        <p:grpSpPr>
          <a:xfrm>
            <a:off x="1172583" y="1392216"/>
            <a:ext cx="6779109" cy="923329"/>
            <a:chOff x="1172583" y="1381458"/>
            <a:chExt cx="6779109" cy="923329"/>
          </a:xfrm>
        </p:grpSpPr>
        <p:sp>
          <p:nvSpPr>
            <p:cNvPr id="73" name="Shape 73"/>
            <p:cNvSpPr txBox="1"/>
            <p:nvPr/>
          </p:nvSpPr>
          <p:spPr>
            <a:xfrm>
              <a:off x="4147073" y="1381458"/>
              <a:ext cx="877162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5400" b="0" i="0" u="none" strike="noStrike" cap="none" baseline="0">
                  <a:solidFill>
                    <a:srgbClr val="DBA253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❧</a:t>
              </a:r>
            </a:p>
          </p:txBody>
        </p:sp>
        <p:cxnSp>
          <p:nvCxnSpPr>
            <p:cNvPr id="74" name="Shape 74"/>
            <p:cNvCxnSpPr/>
            <p:nvPr/>
          </p:nvCxnSpPr>
          <p:spPr>
            <a:xfrm rot="10800000">
              <a:off x="1172583" y="192562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 rot="10800000">
              <a:off x="4831975" y="1922650"/>
              <a:ext cx="3119718" cy="1587"/>
            </a:xfrm>
            <a:prstGeom prst="straightConnector1">
              <a:avLst/>
            </a:prstGeom>
            <a:noFill/>
            <a:ln w="9525" cap="flat" cmpd="sng">
              <a:solidFill>
                <a:srgbClr val="DBA25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5034578" y="1678194"/>
            <a:ext cx="3422482" cy="1886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92000" y="559397"/>
            <a:ext cx="4116666" cy="55667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5034578" y="3603812"/>
            <a:ext cx="3411725" cy="251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77731" y="4668817"/>
            <a:ext cx="7767020" cy="6447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pic" idx="2"/>
          </p:nvPr>
        </p:nvSpPr>
        <p:spPr>
          <a:xfrm rot="240000">
            <a:off x="2183792" y="666965"/>
            <a:ext cx="4772155" cy="3598015"/>
          </a:xfrm>
          <a:prstGeom prst="rect">
            <a:avLst/>
          </a:prstGeom>
          <a:solidFill>
            <a:srgbClr val="EEEEEE"/>
          </a:solidFill>
          <a:ln w="1905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8489" y="5324305"/>
            <a:ext cx="775626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attrocento"/>
              <a:buNone/>
              <a:defRPr/>
            </a:lvl1pPr>
            <a:lvl2pPr marL="457200" indent="0" rtl="0">
              <a:spcBef>
                <a:spcPts val="0"/>
              </a:spcBef>
              <a:buFont typeface="Quattrocento"/>
              <a:buNone/>
              <a:defRPr/>
            </a:lvl2pPr>
            <a:lvl3pPr marL="914400" indent="0" rtl="0">
              <a:spcBef>
                <a:spcPts val="0"/>
              </a:spcBef>
              <a:buFont typeface="Quattrocento"/>
              <a:buNone/>
              <a:defRPr/>
            </a:lvl3pPr>
            <a:lvl4pPr marL="1371600" indent="0" rtl="0">
              <a:spcBef>
                <a:spcPts val="0"/>
              </a:spcBef>
              <a:buFont typeface="Quattrocento"/>
              <a:buNone/>
              <a:defRPr/>
            </a:lvl4pPr>
            <a:lvl5pPr marL="1828800" indent="0" rtl="0">
              <a:spcBef>
                <a:spcPts val="0"/>
              </a:spcBef>
              <a:buFont typeface="Quattrocento"/>
              <a:buNone/>
              <a:defRPr/>
            </a:lvl5pPr>
            <a:lvl6pPr marL="2286000" indent="0" rtl="0">
              <a:spcBef>
                <a:spcPts val="0"/>
              </a:spcBef>
              <a:buFont typeface="Quattrocento"/>
              <a:buNone/>
              <a:defRPr/>
            </a:lvl6pPr>
            <a:lvl7pPr marL="2743200" indent="0" rtl="0">
              <a:spcBef>
                <a:spcPts val="0"/>
              </a:spcBef>
              <a:buFont typeface="Quattrocento"/>
              <a:buNone/>
              <a:defRPr/>
            </a:lvl7pPr>
            <a:lvl8pPr marL="3200400" indent="0" rtl="0">
              <a:spcBef>
                <a:spcPts val="0"/>
              </a:spcBef>
              <a:buFont typeface="Quattrocento"/>
              <a:buNone/>
              <a:defRPr/>
            </a:lvl8pPr>
            <a:lvl9pPr marL="3657600" indent="0" rtl="0">
              <a:spcBef>
                <a:spcPts val="0"/>
              </a:spcBef>
              <a:buFont typeface="Quattrocento"/>
              <a:buNone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10980"/>
                </a:srgbClr>
              </a:gs>
              <a:gs pos="83000">
                <a:srgbClr val="FFFFFF">
                  <a:alpha val="10980"/>
                </a:srgbClr>
              </a:gs>
              <a:gs pos="100000">
                <a:srgbClr val="D0C974">
                  <a:alpha val="2274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Char char="❧"/>
              <a:defRPr/>
            </a:lvl1pPr>
            <a:lvl2pPr marL="777240" marR="0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Char char="❧"/>
              <a:defRPr/>
            </a:lvl2pPr>
            <a:lvl3pPr marL="1143000" marR="0" indent="-24130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3pPr>
            <a:lvl4pPr marL="1508760" marR="0" indent="-213360" algn="l" rtl="0">
              <a:spcBef>
                <a:spcPts val="360"/>
              </a:spcBef>
              <a:buClr>
                <a:schemeClr val="accent1"/>
              </a:buClr>
              <a:buFont typeface="Quattrocento"/>
              <a:buChar char="❧"/>
              <a:defRPr/>
            </a:lvl4pPr>
            <a:lvl5pPr marL="1828800" marR="0" indent="-228600" algn="l" rtl="0">
              <a:spcBef>
                <a:spcPts val="320"/>
              </a:spcBef>
              <a:buClr>
                <a:schemeClr val="accent1"/>
              </a:buClr>
              <a:buFont typeface="Quattrocento"/>
              <a:buChar char="❧"/>
              <a:defRPr/>
            </a:lvl5pPr>
            <a:lvl6pPr marL="2148840" marR="0" indent="-19303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6pPr>
            <a:lvl7pPr marL="2468880" marR="0" indent="-195579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7pPr>
            <a:lvl8pPr marL="2788920" marR="0" indent="-18542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8pPr>
            <a:lvl9pPr marL="3108960" marR="0" indent="-187960" algn="l" rtl="0">
              <a:spcBef>
                <a:spcPts val="400"/>
              </a:spcBef>
              <a:buClr>
                <a:schemeClr val="accent1"/>
              </a:buClr>
              <a:buFont typeface="Quattrocento"/>
              <a:buChar char="❧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60378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639264" y="616144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10980"/>
                </a:srgbClr>
              </a:gs>
              <a:gs pos="83000">
                <a:srgbClr val="FFFFFF">
                  <a:alpha val="10980"/>
                </a:srgbClr>
              </a:gs>
              <a:gs pos="100000">
                <a:srgbClr val="D0C974">
                  <a:alpha val="2274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372" name="Shape 372"/>
          <p:cNvSpPr/>
          <p:nvPr/>
        </p:nvSpPr>
        <p:spPr>
          <a:xfrm>
            <a:off x="127000" y="127000"/>
            <a:ext cx="8890000" cy="2857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iRespond Question Master</a:t>
            </a:r>
          </a:p>
        </p:txBody>
      </p:sp>
      <p:sp>
        <p:nvSpPr>
          <p:cNvPr id="373" name="Shape 373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A.) Response A</a:t>
            </a:r>
          </a:p>
        </p:txBody>
      </p:sp>
      <p:sp>
        <p:nvSpPr>
          <p:cNvPr id="374" name="Shape 374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B.) Response B</a:t>
            </a:r>
          </a:p>
        </p:txBody>
      </p:sp>
      <p:sp>
        <p:nvSpPr>
          <p:cNvPr id="375" name="Shape 375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C.) Response C</a:t>
            </a:r>
          </a:p>
        </p:txBody>
      </p:sp>
      <p:sp>
        <p:nvSpPr>
          <p:cNvPr id="376" name="Shape 376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D.) Response D</a:t>
            </a:r>
          </a:p>
        </p:txBody>
      </p:sp>
      <p:sp>
        <p:nvSpPr>
          <p:cNvPr id="377" name="Shape 377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E.) Response E</a:t>
            </a:r>
          </a:p>
        </p:txBody>
      </p:sp>
      <p:sp>
        <p:nvSpPr>
          <p:cNvPr id="378" name="Shape 378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Percent Complete 100%</a:t>
            </a:r>
          </a:p>
        </p:txBody>
      </p:sp>
      <p:sp>
        <p:nvSpPr>
          <p:cNvPr id="379" name="Shape 379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00:30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10980"/>
                </a:srgbClr>
              </a:gs>
              <a:gs pos="83000">
                <a:srgbClr val="FFFFFF">
                  <a:alpha val="10980"/>
                </a:srgbClr>
              </a:gs>
              <a:gs pos="100000">
                <a:srgbClr val="D0C974">
                  <a:alpha val="2274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grpSp>
        <p:nvGrpSpPr>
          <p:cNvPr id="474" name="Shape 474"/>
          <p:cNvGrpSpPr/>
          <p:nvPr/>
        </p:nvGrpSpPr>
        <p:grpSpPr>
          <a:xfrm>
            <a:off x="1270000" y="3175000"/>
            <a:ext cx="2666999" cy="2540000"/>
            <a:chOff x="1270000" y="3175000"/>
            <a:chExt cx="2666999" cy="2540000"/>
          </a:xfrm>
        </p:grpSpPr>
        <p:sp>
          <p:nvSpPr>
            <p:cNvPr id="475" name="Shape 475"/>
            <p:cNvSpPr/>
            <p:nvPr/>
          </p:nvSpPr>
          <p:spPr>
            <a:xfrm>
              <a:off x="1270000" y="3175000"/>
              <a:ext cx="1079499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476" name="Shape 476"/>
            <p:cNvSpPr/>
            <p:nvPr/>
          </p:nvSpPr>
          <p:spPr>
            <a:xfrm>
              <a:off x="2857500" y="4445000"/>
              <a:ext cx="1079499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grpSp>
        <p:nvGrpSpPr>
          <p:cNvPr id="477" name="Shape 477"/>
          <p:cNvGrpSpPr/>
          <p:nvPr/>
        </p:nvGrpSpPr>
        <p:grpSpPr>
          <a:xfrm>
            <a:off x="1270000" y="1270000"/>
            <a:ext cx="7429499" cy="317500"/>
            <a:chOff x="1270000" y="1270000"/>
            <a:chExt cx="7429499" cy="317500"/>
          </a:xfrm>
        </p:grpSpPr>
        <p:sp>
          <p:nvSpPr>
            <p:cNvPr id="478" name="Shape 478"/>
            <p:cNvSpPr/>
            <p:nvPr/>
          </p:nvSpPr>
          <p:spPr>
            <a:xfrm>
              <a:off x="1270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67%</a:t>
              </a:r>
            </a:p>
          </p:txBody>
        </p:sp>
        <p:sp>
          <p:nvSpPr>
            <p:cNvPr id="479" name="Shape 479"/>
            <p:cNvSpPr/>
            <p:nvPr/>
          </p:nvSpPr>
          <p:spPr>
            <a:xfrm>
              <a:off x="28575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33%</a:t>
              </a:r>
            </a:p>
          </p:txBody>
        </p:sp>
        <p:sp>
          <p:nvSpPr>
            <p:cNvPr id="480" name="Shape 480"/>
            <p:cNvSpPr/>
            <p:nvPr/>
          </p:nvSpPr>
          <p:spPr>
            <a:xfrm>
              <a:off x="4445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100%</a:t>
              </a:r>
            </a:p>
          </p:txBody>
        </p:sp>
        <p:sp>
          <p:nvSpPr>
            <p:cNvPr id="481" name="Shape 481"/>
            <p:cNvSpPr/>
            <p:nvPr/>
          </p:nvSpPr>
          <p:spPr>
            <a:xfrm>
              <a:off x="60325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100%</a:t>
              </a:r>
            </a:p>
          </p:txBody>
        </p:sp>
        <p:sp>
          <p:nvSpPr>
            <p:cNvPr id="482" name="Shape 482"/>
            <p:cNvSpPr/>
            <p:nvPr/>
          </p:nvSpPr>
          <p:spPr>
            <a:xfrm>
              <a:off x="7620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67%</a:t>
              </a:r>
            </a:p>
          </p:txBody>
        </p:sp>
      </p:grpSp>
      <p:grpSp>
        <p:nvGrpSpPr>
          <p:cNvPr id="483" name="Shape 483"/>
          <p:cNvGrpSpPr/>
          <p:nvPr/>
        </p:nvGrpSpPr>
        <p:grpSpPr>
          <a:xfrm>
            <a:off x="4445000" y="1905000"/>
            <a:ext cx="4254499" cy="3810000"/>
            <a:chOff x="4445000" y="1905000"/>
            <a:chExt cx="4254499" cy="3810000"/>
          </a:xfrm>
        </p:grpSpPr>
        <p:sp>
          <p:nvSpPr>
            <p:cNvPr id="484" name="Shape 484"/>
            <p:cNvSpPr/>
            <p:nvPr/>
          </p:nvSpPr>
          <p:spPr>
            <a:xfrm>
              <a:off x="4445000" y="1905000"/>
              <a:ext cx="1079499" cy="3809999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485" name="Shape 485"/>
            <p:cNvSpPr/>
            <p:nvPr/>
          </p:nvSpPr>
          <p:spPr>
            <a:xfrm>
              <a:off x="6032500" y="1905000"/>
              <a:ext cx="1079499" cy="3809999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486" name="Shape 486"/>
            <p:cNvSpPr/>
            <p:nvPr/>
          </p:nvSpPr>
          <p:spPr>
            <a:xfrm>
              <a:off x="7620000" y="3175000"/>
              <a:ext cx="1079499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grpSp>
        <p:nvGrpSpPr>
          <p:cNvPr id="487" name="Shape 487"/>
          <p:cNvGrpSpPr/>
          <p:nvPr/>
        </p:nvGrpSpPr>
        <p:grpSpPr>
          <a:xfrm>
            <a:off x="1270000" y="5842000"/>
            <a:ext cx="7429499" cy="317500"/>
            <a:chOff x="1270000" y="5842000"/>
            <a:chExt cx="7429499" cy="317500"/>
          </a:xfrm>
        </p:grpSpPr>
        <p:sp>
          <p:nvSpPr>
            <p:cNvPr id="488" name="Shape 488"/>
            <p:cNvSpPr/>
            <p:nvPr/>
          </p:nvSpPr>
          <p:spPr>
            <a:xfrm>
              <a:off x="1270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A*</a:t>
              </a:r>
            </a:p>
          </p:txBody>
        </p:sp>
        <p:sp>
          <p:nvSpPr>
            <p:cNvPr id="489" name="Shape 489"/>
            <p:cNvSpPr/>
            <p:nvPr/>
          </p:nvSpPr>
          <p:spPr>
            <a:xfrm>
              <a:off x="28575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B*</a:t>
              </a:r>
            </a:p>
          </p:txBody>
        </p:sp>
        <p:sp>
          <p:nvSpPr>
            <p:cNvPr id="490" name="Shape 490"/>
            <p:cNvSpPr/>
            <p:nvPr/>
          </p:nvSpPr>
          <p:spPr>
            <a:xfrm>
              <a:off x="4445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C</a:t>
              </a:r>
            </a:p>
          </p:txBody>
        </p:sp>
        <p:sp>
          <p:nvSpPr>
            <p:cNvPr id="491" name="Shape 491"/>
            <p:cNvSpPr/>
            <p:nvPr/>
          </p:nvSpPr>
          <p:spPr>
            <a:xfrm>
              <a:off x="60325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D</a:t>
              </a:r>
            </a:p>
          </p:txBody>
        </p:sp>
        <p:sp>
          <p:nvSpPr>
            <p:cNvPr id="492" name="Shape 492"/>
            <p:cNvSpPr/>
            <p:nvPr/>
          </p:nvSpPr>
          <p:spPr>
            <a:xfrm>
              <a:off x="7620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E</a:t>
              </a:r>
            </a:p>
          </p:txBody>
        </p:sp>
      </p:grpSp>
      <p:grpSp>
        <p:nvGrpSpPr>
          <p:cNvPr id="493" name="Shape 493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494" name="Shape 494"/>
            <p:cNvCxnSpPr/>
            <p:nvPr/>
          </p:nvCxnSpPr>
          <p:spPr>
            <a:xfrm>
              <a:off x="889000" y="5715000"/>
              <a:ext cx="8001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Shape 495"/>
            <p:cNvCxnSpPr/>
            <p:nvPr/>
          </p:nvCxnSpPr>
          <p:spPr>
            <a:xfrm>
              <a:off x="1016000" y="1587500"/>
              <a:ext cx="0" cy="41275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6" name="Shape 496"/>
            <p:cNvCxnSpPr/>
            <p:nvPr/>
          </p:nvCxnSpPr>
          <p:spPr>
            <a:xfrm>
              <a:off x="889000" y="571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Shape 497"/>
            <p:cNvCxnSpPr/>
            <p:nvPr/>
          </p:nvCxnSpPr>
          <p:spPr>
            <a:xfrm>
              <a:off x="889000" y="444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>
              <a:off x="889000" y="317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9" name="Shape 499"/>
            <p:cNvCxnSpPr/>
            <p:nvPr/>
          </p:nvCxnSpPr>
          <p:spPr>
            <a:xfrm>
              <a:off x="889000" y="190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00" name="Shape 500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501" name="Shape 501"/>
            <p:cNvSpPr/>
            <p:nvPr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0</a:t>
              </a:r>
            </a:p>
          </p:txBody>
        </p:sp>
        <p:sp>
          <p:nvSpPr>
            <p:cNvPr id="502" name="Shape 502"/>
            <p:cNvSpPr/>
            <p:nvPr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1</a:t>
              </a:r>
            </a:p>
          </p:txBody>
        </p:sp>
        <p:sp>
          <p:nvSpPr>
            <p:cNvPr id="503" name="Shape 503"/>
            <p:cNvSpPr/>
            <p:nvPr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2</a:t>
              </a:r>
            </a:p>
          </p:txBody>
        </p:sp>
        <p:sp>
          <p:nvSpPr>
            <p:cNvPr id="504" name="Shape 504"/>
            <p:cNvSpPr/>
            <p:nvPr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Quattrocento"/>
                  <a:ea typeface="Quattrocento"/>
                  <a:cs typeface="Quattrocento"/>
                  <a:sym typeface="Quattrocento"/>
                </a:rPr>
                <a:t>3</a:t>
              </a: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about.com/hinduism/Introduction-to-Major-Hindu-Gods-and-Goddesses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1371600" y="4343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c. 600 BCE – c. 600 CE</a:t>
            </a:r>
          </a:p>
          <a:p>
            <a:pPr marL="0" marR="0" lvl="0" indent="0" algn="ctr" rtl="0">
              <a:spcBef>
                <a:spcPts val="48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 dirty="0" err="1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4, p. 43</a:t>
            </a:r>
          </a:p>
          <a:p>
            <a:pPr marL="0" marR="0" lvl="0" indent="0" algn="ctr" rtl="0">
              <a:spcBef>
                <a:spcPts val="48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Source: AP World History Crash Course by J.P. Harmon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Religion in the Classical Era</a:t>
            </a:r>
            <a:br>
              <a:rPr lang="en-US" sz="4000" dirty="0" smtClean="0"/>
            </a:br>
            <a:r>
              <a:rPr lang="en-US" sz="4000" dirty="0" smtClean="0"/>
              <a:t>600 BCE – 600 CE</a:t>
            </a:r>
            <a:endParaRPr lang="en-US" sz="400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 No single founder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Developed over many years in South Asia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 blend of many traditions, many from outside of India</a:t>
            </a:r>
          </a:p>
          <a:p>
            <a:pPr marL="777240" marR="0" lvl="1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None/>
            </a:pPr>
            <a:endParaRPr sz="22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Caste System was of central importance in India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All living things participate in the caste system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Cycles reincarnation elevate their souls to the highest level of spirituality or MOKSHA, when the soul becomes one with Braman, the Great Soul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 process can take hundreds of years and thousands of lifetimes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 soul can move up or down the ladder toward Moksha depending on Dharma (deeds) and sincerity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Karma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Teaches one’s social position in life was a sign of good or bad deeds performed in a previous life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Levels of Caste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If one moved higher on ladder they had demonstrated good karma in a previous life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If one moved down, …bad karma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5042" y="1830891"/>
            <a:ext cx="4238625" cy="3800474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99247" y="2286000"/>
            <a:ext cx="7682752" cy="3840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 Caste System</a:t>
            </a:r>
          </a:p>
          <a:p>
            <a:pPr marL="777240" marR="0" lvl="1" indent="-37084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Quattrocento"/>
              <a:buChar char="❧"/>
            </a:pPr>
            <a:r>
              <a:rPr lang="en-US" sz="20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Brahmin</a:t>
            </a:r>
          </a:p>
          <a:p>
            <a:pPr marL="1143000" marR="0" lvl="2" indent="-3683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97368"/>
              <a:buFont typeface="Quattrocento"/>
              <a:buChar char="❧"/>
            </a:pPr>
            <a:r>
              <a:rPr lang="en-US" sz="18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Priestly</a:t>
            </a:r>
          </a:p>
          <a:p>
            <a:pPr marL="777240" marR="0" lvl="1" indent="-37084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Quattrocento"/>
              <a:buChar char="❧"/>
            </a:pPr>
            <a:r>
              <a:rPr lang="en-US" sz="20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Kshaytria</a:t>
            </a:r>
          </a:p>
          <a:p>
            <a:pPr marL="1143000" marR="0" lvl="2" indent="-3683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97368"/>
              <a:buFont typeface="Quattrocento"/>
              <a:buChar char="❧"/>
            </a:pPr>
            <a:r>
              <a:rPr lang="en-US" sz="18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Ruling</a:t>
            </a:r>
          </a:p>
          <a:p>
            <a:pPr marL="777240" marR="0" lvl="1" indent="-37084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Quattrocento"/>
              <a:buChar char="❧"/>
            </a:pPr>
            <a:r>
              <a:rPr lang="en-US" sz="20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Vaisyas</a:t>
            </a:r>
          </a:p>
          <a:p>
            <a:pPr marL="1143000" marR="0" lvl="2" indent="-250825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Font typeface="Quattrocento"/>
              <a:buNone/>
            </a:pPr>
            <a:endParaRPr sz="185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777240" marR="0" lvl="1" indent="-37084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Quattrocento"/>
              <a:buChar char="❧"/>
            </a:pPr>
            <a:r>
              <a:rPr lang="en-US" sz="20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Sudra</a:t>
            </a:r>
          </a:p>
          <a:p>
            <a:pPr marL="1143000" marR="0" lvl="2" indent="-3683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97368"/>
              <a:buFont typeface="Quattrocento"/>
              <a:buChar char="❧"/>
            </a:pPr>
            <a:r>
              <a:rPr lang="en-US" sz="18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Laborer</a:t>
            </a:r>
          </a:p>
          <a:p>
            <a:pPr marL="777240" marR="0" lvl="1" indent="-37084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Quattrocento"/>
              <a:buChar char="❧"/>
            </a:pPr>
            <a:r>
              <a:rPr lang="en-US" sz="20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Pariah</a:t>
            </a:r>
          </a:p>
          <a:p>
            <a:pPr marL="1143000" marR="0" lvl="2" indent="-3683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97368"/>
              <a:buFont typeface="Quattrocento"/>
              <a:buChar char="❧"/>
            </a:pPr>
            <a:r>
              <a:rPr lang="en-US" sz="18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Untouchable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 </a:t>
            </a:r>
          </a:p>
        </p:txBody>
      </p:sp>
      <p:cxnSp>
        <p:nvCxnSpPr>
          <p:cNvPr id="191" name="Shape 191"/>
          <p:cNvCxnSpPr/>
          <p:nvPr/>
        </p:nvCxnSpPr>
        <p:spPr>
          <a:xfrm flipH="1">
            <a:off x="2666999" y="2667000"/>
            <a:ext cx="3429000" cy="76199"/>
          </a:xfrm>
          <a:prstGeom prst="straightConnector1">
            <a:avLst/>
          </a:prstGeom>
          <a:noFill/>
          <a:ln w="25400" cap="flat" cmpd="sng">
            <a:solidFill>
              <a:srgbClr val="742D1E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2" name="Shape 192"/>
          <p:cNvCxnSpPr/>
          <p:nvPr/>
        </p:nvCxnSpPr>
        <p:spPr>
          <a:xfrm rot="10800000">
            <a:off x="2672444" y="3467100"/>
            <a:ext cx="3042555" cy="0"/>
          </a:xfrm>
          <a:prstGeom prst="straightConnector1">
            <a:avLst/>
          </a:prstGeom>
          <a:noFill/>
          <a:ln w="25400" cap="flat" cmpd="sng">
            <a:solidFill>
              <a:srgbClr val="742D1E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3" name="Shape 193"/>
          <p:cNvCxnSpPr/>
          <p:nvPr/>
        </p:nvCxnSpPr>
        <p:spPr>
          <a:xfrm rot="10800000">
            <a:off x="2547258" y="4114800"/>
            <a:ext cx="2862941" cy="0"/>
          </a:xfrm>
          <a:prstGeom prst="straightConnector1">
            <a:avLst/>
          </a:prstGeom>
          <a:noFill/>
          <a:ln w="25400" cap="flat" cmpd="sng">
            <a:solidFill>
              <a:srgbClr val="742D1E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4" name="Shape 194"/>
          <p:cNvCxnSpPr/>
          <p:nvPr/>
        </p:nvCxnSpPr>
        <p:spPr>
          <a:xfrm flipH="1">
            <a:off x="2514601" y="4686300"/>
            <a:ext cx="2666998" cy="38099"/>
          </a:xfrm>
          <a:prstGeom prst="straightConnector1">
            <a:avLst/>
          </a:prstGeom>
          <a:noFill/>
          <a:ln w="25400" cap="flat" cmpd="sng">
            <a:solidFill>
              <a:srgbClr val="742D1E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5" name="Shape 195"/>
          <p:cNvCxnSpPr/>
          <p:nvPr/>
        </p:nvCxnSpPr>
        <p:spPr>
          <a:xfrm rot="10800000">
            <a:off x="2362201" y="5482683"/>
            <a:ext cx="2286000" cy="148683"/>
          </a:xfrm>
          <a:prstGeom prst="straightConnector1">
            <a:avLst/>
          </a:prstGeom>
          <a:noFill/>
          <a:ln w="25400" cap="flat" cmpd="sng">
            <a:solidFill>
              <a:srgbClr val="742D1E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96" name="Shape 196"/>
          <p:cNvSpPr/>
          <p:nvPr/>
        </p:nvSpPr>
        <p:spPr>
          <a:xfrm>
            <a:off x="4425042" y="5649951"/>
            <a:ext cx="4238625" cy="457200"/>
          </a:xfrm>
          <a:prstGeom prst="rect">
            <a:avLst/>
          </a:prstGeom>
          <a:solidFill>
            <a:srgbClr val="A5A5A5"/>
          </a:solidFill>
          <a:ln w="19050" cap="flat" cmpd="sng">
            <a:solidFill>
              <a:srgbClr val="4E1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Pariah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 strongest social glue of India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Quattrocento"/>
              <a:buNone/>
            </a:pPr>
            <a:endParaRPr sz="24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“The Big Constant”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Empires come and go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Many invaders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Other Religions </a:t>
            </a:r>
          </a:p>
          <a:p>
            <a:pPr marL="777240" marR="0" lvl="1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None/>
            </a:pPr>
            <a:endParaRPr sz="22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690039" y="1204857"/>
            <a:ext cx="7754713" cy="1910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New Religions Emerge From Old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99247" y="3767316"/>
            <a:ext cx="7734746" cy="150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Font typeface="Quattrocento"/>
              <a:buNone/>
            </a:pPr>
            <a:endParaRPr sz="2000" b="0" i="0" u="none" strike="noStrike" cap="none" baseline="0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Began in South Asia (Northern India) c. 500 BCE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Founder: Prince Siddhartha Gautama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Hindu of the Brahman class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Called the Buddha or The Enlightened One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Maintained Hinduism’s belief in reincarnation 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1" u="sng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NO</a:t>
            </a: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 Caste System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1" u="sng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ALL</a:t>
            </a: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 share the same ability to reach NIRVANA 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 closer to Nirvana, the less troubled one would be by the cares of this worls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Quattrocento"/>
              <a:buNone/>
            </a:pPr>
            <a:endParaRPr sz="24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Buddhism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</a:pPr>
            <a:endParaRPr sz="5400" b="0" i="0" u="none" strike="noStrike" cap="none" baseline="0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220" name="Shape 2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2286000"/>
            <a:ext cx="2423160" cy="336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2971800"/>
            <a:ext cx="200025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0" y="1981200"/>
            <a:ext cx="2466974" cy="184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96012" y="4114800"/>
            <a:ext cx="2266949" cy="201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Main teachings maintain that the point to live and to achieving Nirvana was to bring about the end of suffering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 Four Noble Truths</a:t>
            </a:r>
          </a:p>
          <a:p>
            <a:pPr marL="1143000" marR="0" lvl="2" indent="-368300" algn="l" rtl="0">
              <a:spcBef>
                <a:spcPts val="40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0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In life, there is suffering</a:t>
            </a:r>
          </a:p>
          <a:p>
            <a:pPr marL="1143000" marR="0" lvl="2" indent="-368300" algn="l" rtl="0">
              <a:spcBef>
                <a:spcPts val="40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0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Suffering comes from selfish desire</a:t>
            </a:r>
          </a:p>
          <a:p>
            <a:pPr marL="1143000" marR="0" lvl="2" indent="-368300" algn="l" rtl="0">
              <a:spcBef>
                <a:spcPts val="40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0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Those seeking the path to nirvana should strive to end suffering</a:t>
            </a:r>
          </a:p>
          <a:p>
            <a:pPr marL="1143000" marR="0" lvl="2" indent="-368300" algn="l" rtl="0">
              <a:spcBef>
                <a:spcPts val="40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0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Suffering can end by following the Eight-Fold Path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Buddhism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Buddhism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 Eight-Fold Path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View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Intention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Speech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Action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Livelihood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Effort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Mindfulness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Right Concentration </a:t>
            </a:r>
          </a:p>
        </p:txBody>
      </p:sp>
      <p:pic>
        <p:nvPicPr>
          <p:cNvPr id="236" name="Shape 236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114800" y="2362200"/>
            <a:ext cx="4863153" cy="315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Known as the Classical Era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Greatly influenced later generations as well as today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Many religions that developed during this era had long-term effects world-wide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Various cultural foundations also grew from this era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Greek theatre and democracy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Confucianism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Religious art and literature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Mediterranean architecture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600 BCE – 600 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 Buddha taught that questions about the existence of God were immaterial.  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Those who truly followed the Eight-Fold Path would discover the truth regarding a Supreme Being when they reached nirvana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Buddhism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Christianity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2240280"/>
            <a:ext cx="3803904" cy="3877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Began in Southwest Asia in the first century CE</a:t>
            </a:r>
          </a:p>
          <a:p>
            <a:pPr marL="365760" marR="0" lvl="0" indent="-36576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Founder: Jesus of Nazareth, a Hebrew</a:t>
            </a:r>
          </a:p>
          <a:p>
            <a:pPr marL="777240" marR="0" lvl="1" indent="-37084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Quattrocento"/>
              <a:buChar char="❧"/>
            </a:pPr>
            <a:r>
              <a:rPr lang="en-US" sz="205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Preached salvation through faith in him, the Son of God</a:t>
            </a:r>
          </a:p>
          <a:p>
            <a:pPr marL="365760" marR="0" lvl="0" indent="-36576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Jesus’s teachings were recorded in the Gospels and developed in other writings</a:t>
            </a:r>
          </a:p>
        </p:txBody>
      </p:sp>
      <p:pic>
        <p:nvPicPr>
          <p:cNvPr id="249" name="Shape 249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651500" y="1996736"/>
            <a:ext cx="2425700" cy="3457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Teaches equality among believers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Does not teach eternal life (as Buddhism does)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Christianity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Both Buddhism and Christianity gained more followers outside of their region of origin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Buddhism spread east across the Indian Ocean and by the Silk Roads by missionaries and merchants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Message of peace very appealing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Buddhism changed to a Salvationist faith as it spread east – Mahayana 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Theravada – closer to original form not quite atheist but…</a:t>
            </a:r>
          </a:p>
          <a:p>
            <a:pPr marL="777240" marR="0" lvl="1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None/>
            </a:pPr>
            <a:endParaRPr sz="22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777240" marR="0" lvl="1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None/>
            </a:pPr>
            <a:endParaRPr sz="22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777240" marR="0" lvl="1" indent="-231140" algn="l" rtl="0">
              <a:spcBef>
                <a:spcPts val="440"/>
              </a:spcBef>
              <a:buClr>
                <a:schemeClr val="accent1"/>
              </a:buClr>
              <a:buFont typeface="Quattrocento"/>
              <a:buNone/>
            </a:pPr>
            <a:endParaRPr sz="22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365760" marR="0" lvl="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None/>
            </a:pPr>
            <a:endParaRPr sz="24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Spreading Faiths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Religions Spread</a:t>
            </a:r>
          </a:p>
        </p:txBody>
      </p:sp>
      <p:pic>
        <p:nvPicPr>
          <p:cNvPr id="267" name="Shape 26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2590800"/>
            <a:ext cx="4495800" cy="3367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628092" y="2590800"/>
            <a:ext cx="4267201" cy="335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Christianity also gained popularity beyond it’s original birthplace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Initially seen by the Roman government as disloyal to emperor and Christians were persecuted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Emperor Constantine officially accepted Christianity in 4</a:t>
            </a:r>
            <a:r>
              <a:rPr lang="en-US" sz="2200" b="0" i="0" u="none" strike="noStrike" cap="none" baseline="3000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th</a:t>
            </a: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 century CE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Spread west by missionaries and merchants 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Eternal life and equality very appealing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Was the “glue” that held Europe together during the chaos after the fall of Rome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Spreading Faiths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During the Warring States period in China (c. 500 BCE)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Founder: Kong Fu Zi,  (Confucius)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Teaching compiled post-mortem in The Analects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Set a clear set of rules for moral behavior and family and political order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Filial Piety  </a:t>
            </a:r>
          </a:p>
          <a:p>
            <a:pPr marL="1143000" marR="0" lvl="2" indent="-368300" algn="l" rtl="0">
              <a:spcBef>
                <a:spcPts val="40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0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utmost respect for parents</a:t>
            </a:r>
          </a:p>
          <a:p>
            <a:pPr marL="1143000" marR="0" lvl="2" indent="-368300" algn="l" rtl="0">
              <a:spcBef>
                <a:spcPts val="40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0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Obedience to those in political control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Confucianism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</a:pPr>
            <a:endParaRPr sz="5400" b="0" i="0" u="none" strike="noStrike" cap="none" baseline="0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286" name="Shape 28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399" y="2031840"/>
            <a:ext cx="3465125" cy="4445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Shape 28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876800" y="1948699"/>
            <a:ext cx="3352799" cy="4476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Five Relationships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Ruler to Subject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Father to Son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Elder Brother to Younger Brother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Husband to Wife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Friend to Friend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Shaped family and gender relationships as well as political and social relationships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Patriarchal society</a:t>
            </a:r>
          </a:p>
          <a:p>
            <a:pPr marL="365760" marR="0" lvl="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None/>
            </a:pPr>
            <a:endParaRPr sz="24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Confucianism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Confucius did not promise an eternal reward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Confucianism is a philosophy for this life, not a religion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By 1200 CE, developed into Neo-Confucianism developed 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Confucianism lasted and held China together for centuries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Confucianism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90039" y="1204857"/>
            <a:ext cx="7754713" cy="1910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Religious and Cultural Developments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99247" y="3767316"/>
            <a:ext cx="7734746" cy="150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Quattrocento"/>
              <a:buNone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c. 600 BCE – c. 600 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Also spelled Taoism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Founder:  Laozi – best known Taoist philosopher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Developed around the same time as Confucianism in China and for the same reasons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Teaches 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of the close connections between humans and nature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Balance and harmony in all things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Deep respect for ancestors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Daoism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</a:pPr>
            <a:endParaRPr sz="5400" b="0" i="0" u="none" strike="noStrike" cap="none" baseline="0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311" name="Shape 31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4767" y="2438400"/>
            <a:ext cx="4679622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528148" y="2438400"/>
            <a:ext cx="4423588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Encourages humans to look away from human creations and find peace and balance in nature’s examples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Influential in Chinese medical practices such as acupuncture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Architecture blends into the landscape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Best known symbol – Yin-Yang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Neo-Confucianism incorporated some ideas from Taoism as well as Buddhism</a:t>
            </a:r>
          </a:p>
          <a:p>
            <a:pPr marL="365760" marR="0" lvl="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None/>
            </a:pPr>
            <a:endParaRPr sz="24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Daoism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Do not have written guidelines to shape adherents beliefs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Most began in the oral tradition before writing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Both hold great reverence for deceased ancestors who guide the lives of the living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Continue to  be popular in areas of Africa, Andes and some parts of the East Asia and Native America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Animism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Shamanism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688489" y="304800"/>
            <a:ext cx="7756263" cy="13196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Animism and Shamanism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Animism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Belief that the natural world has spiritual powers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All things have a spirit and all spirits must be appeased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Shamanism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Belief that human spirit guides (shamans) are contacts between this world and the spirit world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Shamans are also believed to have the power to heal physical and spiritual illnesses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688489" y="304800"/>
            <a:ext cx="7756263" cy="13196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Animism and Shamanism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Belief systems play a major part in development of gender roles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Men dominate the leadership of all major religions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Women sometimes served in similar capacities as priestesses, prophets and missionaries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Both Buddhism and Christianity offer women opportunities to serve the religious communities as nuns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688489" y="228600"/>
            <a:ext cx="7756263" cy="13958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Belief Systems and Gender Roles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9043" y="457200"/>
            <a:ext cx="7724178" cy="571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90039" y="1204857"/>
            <a:ext cx="7754713" cy="1910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Classical Faiths Develop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99247" y="3767316"/>
            <a:ext cx="7734746" cy="150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Font typeface="Quattrocento"/>
              <a:buNone/>
            </a:pPr>
            <a:endParaRPr sz="2000" b="0" i="0" u="none" strike="noStrike" cap="none" baseline="0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Hebrew (Judaism) spread to eastern Mediterranean and Central Asia by the Assyrians (600 BCE) and the Romans (70 CE)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 created spiritual and social caste system and a long-term (still extant) foundation for society</a:t>
            </a:r>
          </a:p>
          <a:p>
            <a:pPr marL="777240" marR="0" lvl="1" indent="-370840" algn="l" rtl="0">
              <a:spcBef>
                <a:spcPts val="44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2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Influenced by Vedic beliefs brought to India by the Indo European group – the Aryans – and merged into local tradition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88489" y="304800"/>
            <a:ext cx="7756263" cy="13196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Existing Belief Systems Spread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Early on, beliefs passed through oral tradition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Later recorded in sacred texts, including the Vedas and the Upanishads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 Teaches that there are many manifestations of the Great Soul of the Universe (Brahman)(a trinity= trimurti)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Hindus believe themselves to be Monotheistic</a:t>
            </a:r>
          </a:p>
          <a:p>
            <a:pPr marL="365760" marR="0" lvl="0" indent="-365760" algn="l" rtl="0">
              <a:spcBef>
                <a:spcPts val="48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none" strike="noStrike" cap="none" baseline="0">
                <a:solidFill>
                  <a:srgbClr val="262626"/>
                </a:solidFill>
                <a:latin typeface="Quattrocento"/>
                <a:ea typeface="Quattrocento"/>
                <a:cs typeface="Quattrocento"/>
                <a:sym typeface="Quattrocento"/>
              </a:rPr>
              <a:t>Westerners believe them to be Polytheistic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Hinduism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Font typeface="Quattrocento"/>
              <a:buNone/>
            </a:pPr>
            <a:endParaRPr sz="5400" b="0" i="0" u="none" strike="noStrike" cap="none" baseline="0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157" name="Shape 15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362200"/>
            <a:ext cx="2676525" cy="26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486400" y="2057400"/>
            <a:ext cx="3048000" cy="1772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6600" y="3886200"/>
            <a:ext cx="2867025" cy="25766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65760" algn="l" rtl="0">
              <a:spcBef>
                <a:spcPts val="0"/>
              </a:spcBef>
              <a:buClr>
                <a:schemeClr val="accent1"/>
              </a:buClr>
              <a:buSzPct val="100000"/>
              <a:buFont typeface="Quattrocento"/>
              <a:buChar char="❧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Quattrocento"/>
                <a:ea typeface="Quattrocento"/>
                <a:cs typeface="Quattrocento"/>
                <a:sym typeface="Quattrocento"/>
                <a:hlinkClick r:id="rId3"/>
              </a:rPr>
              <a:t>http://video.about.com/hinduism/Introduction-to-Major-Hindu-Gods-and-Goddesses.htm</a:t>
            </a:r>
          </a:p>
          <a:p>
            <a:pPr marL="365760" marR="0" lvl="0" indent="-213359" algn="l" rtl="0">
              <a:spcBef>
                <a:spcPts val="480"/>
              </a:spcBef>
              <a:buClr>
                <a:schemeClr val="accent1"/>
              </a:buClr>
              <a:buFont typeface="Quattrocento"/>
              <a:buNone/>
            </a:pPr>
            <a:endParaRPr sz="2400" b="0" i="0" u="none" strike="noStrike" cap="none" baseline="0">
              <a:solidFill>
                <a:srgbClr val="262626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Hindu Pantheon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Hardcover">
  <a:themeElements>
    <a:clrScheme name="Hardcover">
      <a:dk1>
        <a:srgbClr val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Hardcover">
      <a:dk1>
        <a:srgbClr val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Hardcover">
      <a:dk1>
        <a:srgbClr val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1128</Words>
  <Application>Microsoft Office PowerPoint</Application>
  <PresentationFormat>On-screen Show (4:3)</PresentationFormat>
  <Paragraphs>173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Quattrocento</vt:lpstr>
      <vt:lpstr>Noto Symbol</vt:lpstr>
      <vt:lpstr>Hardcover</vt:lpstr>
      <vt:lpstr>iRespondQuestionMaster</vt:lpstr>
      <vt:lpstr>iRespondGraphMaster</vt:lpstr>
      <vt:lpstr>Religion in the Classical Era 600 BCE – 600 CE</vt:lpstr>
      <vt:lpstr>600 BCE – 600 CE</vt:lpstr>
      <vt:lpstr>Religious and Cultural Developments</vt:lpstr>
      <vt:lpstr>PowerPoint Presentation</vt:lpstr>
      <vt:lpstr>Classical Faiths Develop</vt:lpstr>
      <vt:lpstr>Existing Belief Systems Spread</vt:lpstr>
      <vt:lpstr>Hinduism</vt:lpstr>
      <vt:lpstr>PowerPoint Presentation</vt:lpstr>
      <vt:lpstr>Hindu Pantheon</vt:lpstr>
      <vt:lpstr>Hinduism</vt:lpstr>
      <vt:lpstr>Hinduism</vt:lpstr>
      <vt:lpstr>Hinduism</vt:lpstr>
      <vt:lpstr>Hinduism </vt:lpstr>
      <vt:lpstr>Hinduism</vt:lpstr>
      <vt:lpstr>New Religions Emerge From Old</vt:lpstr>
      <vt:lpstr>Buddhism</vt:lpstr>
      <vt:lpstr>PowerPoint Presentation</vt:lpstr>
      <vt:lpstr>Buddhism</vt:lpstr>
      <vt:lpstr>Buddhism</vt:lpstr>
      <vt:lpstr>Buddhism</vt:lpstr>
      <vt:lpstr>Christianity</vt:lpstr>
      <vt:lpstr>Christianity</vt:lpstr>
      <vt:lpstr>Spreading Faiths</vt:lpstr>
      <vt:lpstr>Religions Spread</vt:lpstr>
      <vt:lpstr>Spreading Faiths</vt:lpstr>
      <vt:lpstr>Confucianism</vt:lpstr>
      <vt:lpstr>PowerPoint Presentation</vt:lpstr>
      <vt:lpstr>Confucianism</vt:lpstr>
      <vt:lpstr>Confucianism</vt:lpstr>
      <vt:lpstr>Daoism</vt:lpstr>
      <vt:lpstr>PowerPoint Presentation</vt:lpstr>
      <vt:lpstr>Daoism</vt:lpstr>
      <vt:lpstr>Animism and Shamanism</vt:lpstr>
      <vt:lpstr>Animism and Shamanism</vt:lpstr>
      <vt:lpstr>Belief Systems and Gender Roles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in the Classical Era 600 BCE – 600 CE</dc:title>
  <dc:creator>Eriksen Zachary</dc:creator>
  <cp:lastModifiedBy>user</cp:lastModifiedBy>
  <cp:revision>1</cp:revision>
  <dcterms:modified xsi:type="dcterms:W3CDTF">2015-09-29T01:27:06Z</dcterms:modified>
</cp:coreProperties>
</file>