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8" r:id="rId12"/>
    <p:sldId id="265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7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34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65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64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41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00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21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7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92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2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64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87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A4A5C-5A09-4065-B6B4-003FC989D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716" y="487017"/>
            <a:ext cx="8001000" cy="2941983"/>
          </a:xfrm>
        </p:spPr>
        <p:txBody>
          <a:bodyPr>
            <a:normAutofit/>
          </a:bodyPr>
          <a:lstStyle/>
          <a:p>
            <a:r>
              <a:rPr lang="en-US" sz="5400" dirty="0"/>
              <a:t>Unit 3</a:t>
            </a:r>
            <a:br>
              <a:rPr lang="en-US" sz="5400" dirty="0"/>
            </a:br>
            <a:r>
              <a:rPr lang="en-US" sz="5400" dirty="0"/>
              <a:t>U.S Imperialism </a:t>
            </a:r>
            <a:br>
              <a:rPr lang="en-US" sz="5400" dirty="0"/>
            </a:br>
            <a:r>
              <a:rPr lang="en-US" sz="5400" dirty="0"/>
              <a:t>1890 – 1909</a:t>
            </a:r>
            <a:r>
              <a:rPr lang="en-US" sz="3200" dirty="0"/>
              <a:t> </a:t>
            </a:r>
            <a:r>
              <a:rPr lang="en-US" sz="4000" dirty="0"/>
              <a:t>(and maybe forever after that)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66C5B-BB30-4024-9CA9-9842D9A754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EQ: How did the U.S. become a world power?</a:t>
            </a:r>
          </a:p>
        </p:txBody>
      </p:sp>
    </p:spTree>
    <p:extLst>
      <p:ext uri="{BB962C8B-B14F-4D97-AF65-F5344CB8AC3E}">
        <p14:creationId xmlns:p14="http://schemas.microsoft.com/office/powerpoint/2010/main" val="2529584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1218-9FA9-4CED-B805-79BDF029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87289"/>
            <a:ext cx="9603275" cy="1049235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400" dirty="0"/>
              <a:t>what were the reasons/causes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31184-E597-4543-A2EF-FD322826B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9269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The war originated in the Cuban struggle for independence from Spain, which began in February 1895</a:t>
            </a:r>
          </a:p>
          <a:p>
            <a:r>
              <a:rPr lang="en-US" sz="3600" dirty="0"/>
              <a:t>Spain refused to give up control due to the lucrative cash crops such as sugarcane that grew there</a:t>
            </a:r>
          </a:p>
        </p:txBody>
      </p:sp>
    </p:spTree>
    <p:extLst>
      <p:ext uri="{BB962C8B-B14F-4D97-AF65-F5344CB8AC3E}">
        <p14:creationId xmlns:p14="http://schemas.microsoft.com/office/powerpoint/2010/main" val="249665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81AFC-31FE-417E-9B92-0BF83A7D7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92695"/>
            <a:ext cx="9603275" cy="661059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what were the reasons/causes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69B73-3000-401A-AAEC-E359D55C9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075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Cuba is only about 90 miles off of the coast of Florida</a:t>
            </a:r>
          </a:p>
          <a:p>
            <a:r>
              <a:rPr lang="en-US" sz="2800" dirty="0"/>
              <a:t>Many Americans travelled there for vacation or temporary work</a:t>
            </a:r>
          </a:p>
          <a:p>
            <a:r>
              <a:rPr lang="en-US" sz="2800" dirty="0"/>
              <a:t>When the Cuban Rebellion broke out in 1885 the US government kept a watchful eye</a:t>
            </a:r>
          </a:p>
          <a:p>
            <a:r>
              <a:rPr lang="en-US" sz="2800" dirty="0"/>
              <a:t>To protect American interests, the battleship USS Maine was sent from Key West, FL to Havana, Cuba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37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1218-9FA9-4CED-B805-79BDF029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87289"/>
            <a:ext cx="9603275" cy="1049235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000" dirty="0"/>
              <a:t>what were the reasons/causes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31184-E597-4543-A2EF-FD322826B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92699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 </a:t>
            </a:r>
            <a:r>
              <a:rPr lang="en-US" sz="4000" u="sng" dirty="0"/>
              <a:t>Yellow Journalism</a:t>
            </a:r>
            <a:r>
              <a:rPr lang="en-US" sz="4000" dirty="0"/>
              <a:t> – exaggerated news stories written to sell more papers</a:t>
            </a:r>
          </a:p>
          <a:p>
            <a:r>
              <a:rPr lang="en-US" sz="4000" dirty="0"/>
              <a:t>The New York Journal &amp; The World</a:t>
            </a:r>
          </a:p>
          <a:p>
            <a:r>
              <a:rPr lang="en-US" sz="4000" dirty="0"/>
              <a:t> Both told of atrocities in Cuba committed by Spanish Authorities</a:t>
            </a:r>
          </a:p>
        </p:txBody>
      </p:sp>
    </p:spTree>
    <p:extLst>
      <p:ext uri="{BB962C8B-B14F-4D97-AF65-F5344CB8AC3E}">
        <p14:creationId xmlns:p14="http://schemas.microsoft.com/office/powerpoint/2010/main" val="630878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239AC2-08BE-4367-932C-94BB443972C7}"/>
              </a:ext>
            </a:extLst>
          </p:cNvPr>
          <p:cNvSpPr/>
          <p:nvPr/>
        </p:nvSpPr>
        <p:spPr>
          <a:xfrm>
            <a:off x="656492" y="1008184"/>
            <a:ext cx="1087901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February 15, 1898 - A mysterious explosion sinks the US Battleship Maine in Havana harbor, killing 266 of 354 crew members.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Many of those sailors were later buried in Key West, where a memorial stands to them today.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"Remember the Maine, To Hell with Spain" became the rallying cry for the Spanish-American War</a:t>
            </a:r>
          </a:p>
        </p:txBody>
      </p:sp>
    </p:spTree>
    <p:extLst>
      <p:ext uri="{BB962C8B-B14F-4D97-AF65-F5344CB8AC3E}">
        <p14:creationId xmlns:p14="http://schemas.microsoft.com/office/powerpoint/2010/main" val="1204021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5750AA8-163F-4DE6-AC79-2AA8B0076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729586"/>
            <a:ext cx="3530157" cy="104556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000" dirty="0"/>
              <a:t>The USS Maine</a:t>
            </a:r>
            <a:br>
              <a:rPr lang="en-US" sz="4000" dirty="0"/>
            </a:br>
            <a:r>
              <a:rPr lang="en-US" sz="4000" dirty="0"/>
              <a:t>blows up!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EC723-F23E-41ED-9414-C12E6DEDE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51581" y="2015732"/>
            <a:ext cx="3526523" cy="4037748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600" dirty="0"/>
              <a:t>Mysteriously blows up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600" dirty="0"/>
              <a:t>Yellow Journalists are quick to blame the Spanish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600" dirty="0"/>
              <a:t>Still unknown as who planted underwater mine or if it was a mine at all ??????????????????????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6F6C291-2AA7-401A-AB84-C8548B7CD5C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8064" r="271" b="-2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804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3944BB-D150-40A7-B45F-BE1E24EE41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53" b="378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36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1218-9FA9-4CED-B805-79BDF029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87289"/>
            <a:ext cx="9603275" cy="1049235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000" dirty="0"/>
              <a:t>The Spanish-American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31184-E597-4543-A2EF-FD322826B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/>
              <a:t> McKinley &amp; Congress demand Spain to withdraw from Cuba.</a:t>
            </a:r>
          </a:p>
          <a:p>
            <a:r>
              <a:rPr lang="en-US" sz="4000" dirty="0"/>
              <a:t>Spain refused and declares war April 1898</a:t>
            </a:r>
          </a:p>
          <a:p>
            <a:r>
              <a:rPr lang="en-US" sz="4000" dirty="0"/>
              <a:t> The U.S. orders a naval blockade of Cuba and an attack on the Philippines (another Spanish imperial stronghold which harbored the majority of its naval fleet)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5496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1218-9FA9-4CED-B805-79BDF029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87289"/>
            <a:ext cx="9603275" cy="1049235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000" dirty="0"/>
              <a:t>The Spanish-American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31184-E597-4543-A2EF-FD322826B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823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 </a:t>
            </a:r>
            <a:r>
              <a:rPr lang="en-US" sz="3500" dirty="0"/>
              <a:t>The US navy quickly attacks the Spanish navy in the Philippines to cut off supplies to Cuba.</a:t>
            </a:r>
          </a:p>
          <a:p>
            <a:r>
              <a:rPr lang="en-US" sz="3500" dirty="0"/>
              <a:t> Quick success with some support of Filipino guerillas</a:t>
            </a:r>
          </a:p>
          <a:p>
            <a:r>
              <a:rPr lang="en-US" sz="3500" dirty="0"/>
              <a:t> Many Americans train in Tampa for war in Cuba</a:t>
            </a:r>
          </a:p>
          <a:p>
            <a:r>
              <a:rPr lang="en-US" sz="3500" dirty="0"/>
              <a:t>17,000 U.S. army forces battle the Spanish at Santiago, Cuba.  Americans win in Cuba and Puerto Rico</a:t>
            </a:r>
          </a:p>
          <a:p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051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1218-9FA9-4CED-B805-79BDF029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87289"/>
            <a:ext cx="9603275" cy="1049235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000" dirty="0"/>
              <a:t>The Spanish-American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31184-E597-4543-A2EF-FD322826B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2725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4000" dirty="0"/>
              <a:t> </a:t>
            </a:r>
            <a:r>
              <a:rPr lang="en-US" sz="3600" dirty="0"/>
              <a:t>Cease fire between Spain and U.S. 8/14/1898</a:t>
            </a:r>
          </a:p>
          <a:p>
            <a:pPr lvl="0"/>
            <a:r>
              <a:rPr lang="en-US" sz="3600" dirty="0"/>
              <a:t>Leads to…</a:t>
            </a:r>
          </a:p>
          <a:p>
            <a:pPr lvl="0"/>
            <a:r>
              <a:rPr lang="en-US" sz="3600" dirty="0"/>
              <a:t>Treaty of Paris – 12/10/1898</a:t>
            </a:r>
          </a:p>
          <a:p>
            <a:pPr lvl="0"/>
            <a:r>
              <a:rPr lang="en-US" sz="3600" dirty="0"/>
              <a:t>The short war has many significant and long lasting effects not only on the participants but the entire world</a:t>
            </a:r>
          </a:p>
          <a:p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6032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1218-9FA9-4CED-B805-79BDF029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87289"/>
            <a:ext cx="9603275" cy="1049235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000" dirty="0"/>
              <a:t>Results of the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31184-E597-4543-A2EF-FD322826B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3037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4000" dirty="0"/>
              <a:t> Cuba becomes independent but…</a:t>
            </a:r>
          </a:p>
          <a:p>
            <a:pPr lvl="0"/>
            <a:r>
              <a:rPr lang="en-US" sz="4000" dirty="0"/>
              <a:t> Guantanamo Bay, Cuba becomes a U.S. naval base</a:t>
            </a:r>
          </a:p>
          <a:p>
            <a:pPr lvl="0"/>
            <a:r>
              <a:rPr lang="en-US" sz="4000" dirty="0"/>
              <a:t> U.S. gets Guam and Puerto Rico</a:t>
            </a:r>
          </a:p>
          <a:p>
            <a:pPr lvl="0"/>
            <a:r>
              <a:rPr lang="en-US" sz="3600" dirty="0"/>
              <a:t> U.S. pays Spain 20 million for Philippines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3571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6005D-B120-4DC8-98BD-FCEC6BE66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sz="5400" dirty="0"/>
              <a:t>What is Imperialism?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8ECBB-190B-4B07-9D8F-5E71FC99D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195784" cy="393449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The domination and / or control of one country over another and its lands.</a:t>
            </a:r>
          </a:p>
          <a:p>
            <a:r>
              <a:rPr lang="en-US" sz="3600" dirty="0"/>
              <a:t>To expand ones borders for political, economic and military gain.</a:t>
            </a:r>
            <a:endParaRPr lang="en-US" sz="6000" dirty="0"/>
          </a:p>
        </p:txBody>
      </p: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500E8BC5-9AD7-4879-80C7-C304ABADF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8756" y="2277991"/>
            <a:ext cx="2926098" cy="292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42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FC418-778B-4662-8917-1841EC42D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Philippine-American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D1AA1-B85C-4BF9-B9BE-D93A2D7BB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Philippine insurgents who had fought against Spanish rule soon turned their guns against their new occupiers. </a:t>
            </a:r>
          </a:p>
          <a:p>
            <a:r>
              <a:rPr lang="en-US" sz="2800" dirty="0"/>
              <a:t>The Philippine-American War began in February of 1899 and lasted until 1902. </a:t>
            </a:r>
          </a:p>
          <a:p>
            <a:r>
              <a:rPr lang="en-US" sz="2800" dirty="0"/>
              <a:t>Ten times more U.S. troops died suppressing revolts in the Philippines than in defeating Spain.</a:t>
            </a:r>
          </a:p>
        </p:txBody>
      </p:sp>
    </p:spTree>
    <p:extLst>
      <p:ext uri="{BB962C8B-B14F-4D97-AF65-F5344CB8AC3E}">
        <p14:creationId xmlns:p14="http://schemas.microsoft.com/office/powerpoint/2010/main" val="3615982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1218-9FA9-4CED-B805-79BDF029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87289"/>
            <a:ext cx="9603275" cy="1049235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000" dirty="0"/>
              <a:t>Other U.S Imperialistic moves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31184-E597-4543-A2EF-FD322826B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3037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 </a:t>
            </a:r>
            <a:r>
              <a:rPr lang="en-US" sz="4000" u="sng" dirty="0"/>
              <a:t>Open Door Policy</a:t>
            </a:r>
            <a:r>
              <a:rPr lang="en-US" sz="4000" dirty="0"/>
              <a:t> “Trade or else!”</a:t>
            </a:r>
          </a:p>
          <a:p>
            <a:pPr lvl="0"/>
            <a:r>
              <a:rPr lang="en-US" sz="4000" dirty="0"/>
              <a:t> McKinley called for China to have open trade with all countries instead of just a few</a:t>
            </a:r>
          </a:p>
          <a:p>
            <a:pPr lvl="0"/>
            <a:r>
              <a:rPr lang="en-US" sz="4000" dirty="0"/>
              <a:t> The Boxer Rebellion was a Chinese attempt to rid the nation of foreigners </a:t>
            </a:r>
          </a:p>
        </p:txBody>
      </p:sp>
    </p:spTree>
    <p:extLst>
      <p:ext uri="{BB962C8B-B14F-4D97-AF65-F5344CB8AC3E}">
        <p14:creationId xmlns:p14="http://schemas.microsoft.com/office/powerpoint/2010/main" val="1373372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1218-9FA9-4CED-B805-79BDF029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87289"/>
            <a:ext cx="9603275" cy="1049235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000" dirty="0"/>
              <a:t>Other U.S Imperialistic moves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31184-E597-4543-A2EF-FD322826B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303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4000" dirty="0"/>
              <a:t> McKinley assassinated! Anarchist upset about labor conditions.</a:t>
            </a:r>
          </a:p>
          <a:p>
            <a:pPr lvl="0"/>
            <a:r>
              <a:rPr lang="en-US" sz="4000" dirty="0"/>
              <a:t> Theodore “Teddy” Roosevelt becomes President by Constitutional Law but also reelected in 1904</a:t>
            </a:r>
          </a:p>
          <a:p>
            <a:pPr lvl="0"/>
            <a:r>
              <a:rPr lang="en-US" sz="4000" dirty="0"/>
              <a:t> He too supported an “Open Door Policy”</a:t>
            </a:r>
          </a:p>
          <a:p>
            <a:pPr lvl="0"/>
            <a:r>
              <a:rPr lang="en-US" sz="4000" dirty="0"/>
              <a:t>He was shot but not killed at the beginning of a speech and finished it before going to the hospital</a:t>
            </a:r>
          </a:p>
        </p:txBody>
      </p:sp>
    </p:spTree>
    <p:extLst>
      <p:ext uri="{BB962C8B-B14F-4D97-AF65-F5344CB8AC3E}">
        <p14:creationId xmlns:p14="http://schemas.microsoft.com/office/powerpoint/2010/main" val="3660127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1218-9FA9-4CED-B805-79BDF029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87289"/>
            <a:ext cx="9603275" cy="1049235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000" dirty="0"/>
              <a:t>Other U.S Imperialistic moves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31184-E597-4543-A2EF-FD322826B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3037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 He sent out “The Great White Fleet” to show the strength of the U.S. Navy and intimidate foreign nations </a:t>
            </a:r>
          </a:p>
          <a:p>
            <a:pPr lvl="0"/>
            <a:r>
              <a:rPr lang="en-US" sz="4000" dirty="0"/>
              <a:t>Issued the </a:t>
            </a:r>
            <a:r>
              <a:rPr lang="en-US" sz="4000" u="sng" dirty="0"/>
              <a:t>Roosevelt Corollary</a:t>
            </a:r>
            <a:r>
              <a:rPr lang="en-US" sz="4000" dirty="0"/>
              <a:t> which strengthened the </a:t>
            </a:r>
            <a:r>
              <a:rPr lang="en-US" sz="4000" u="sng" dirty="0"/>
              <a:t>Monroe Doctrine</a:t>
            </a:r>
          </a:p>
          <a:p>
            <a:pPr lvl="0"/>
            <a:r>
              <a:rPr lang="en-US" sz="4000" dirty="0"/>
              <a:t> Began the </a:t>
            </a:r>
            <a:r>
              <a:rPr lang="en-US" sz="4000" u="sng" dirty="0"/>
              <a:t>Panama Canal</a:t>
            </a:r>
            <a:r>
              <a:rPr lang="en-US" sz="4000" dirty="0"/>
              <a:t> project to create a faster route from the Atlantic to Pacific oceans</a:t>
            </a:r>
          </a:p>
          <a:p>
            <a:pPr lvl="0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9333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74B25-A450-4390-9D0B-B6DEF5E94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Reasons for Imperialism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E9CCC-B977-45EA-AC8A-C4476724B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Gain new territory / land.</a:t>
            </a:r>
          </a:p>
          <a:p>
            <a:pPr lvl="0"/>
            <a:r>
              <a:rPr lang="en-US" sz="4000" dirty="0"/>
              <a:t>Acquire raw materials.</a:t>
            </a:r>
          </a:p>
          <a:p>
            <a:r>
              <a:rPr lang="en-US" sz="4000" dirty="0"/>
              <a:t>Open new markets for trade.</a:t>
            </a:r>
          </a:p>
          <a:p>
            <a:r>
              <a:rPr lang="en-US" sz="4000" dirty="0"/>
              <a:t>Display power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78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74B25-A450-4390-9D0B-B6DEF5E94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Reasons for Imperialism </a:t>
            </a:r>
            <a:r>
              <a:rPr lang="en-US" sz="4400" dirty="0" err="1"/>
              <a:t>con’t</a:t>
            </a:r>
            <a:endParaRPr lang="en-US" sz="44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B115D1A-A4B1-4B77-9FF9-C84718E91A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2032881"/>
            <a:ext cx="1060598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19200" algn="l"/>
              </a:tabLst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Humanitarian – civilize the people of a foreign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219200" algn="l"/>
              </a:tabLst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land. Spread the Anglo religion and values.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19200" algn="l"/>
              </a:tabLst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U.S. feelings of economic, military and cultural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219200" algn="l"/>
              </a:tabLst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arrogance. “We are better than you, be like us!”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19200" algn="l"/>
              </a:tabLst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Militarism - Alfred Mahan writes “The Influence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219200" algn="l"/>
              </a:tabLst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Sea Power </a:t>
            </a:r>
            <a:r>
              <a:rPr lang="en-US" altLang="en-US" sz="3600" dirty="0">
                <a:ea typeface="Times New Roman" panose="02020603050405020304" pitchFamily="18" charset="0"/>
              </a:rPr>
              <a:t>U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pon History, 1860-1883”.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58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74B25-A450-4390-9D0B-B6DEF5E94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Reasons for Imperialism </a:t>
            </a:r>
            <a:r>
              <a:rPr lang="en-US" sz="4400" dirty="0" err="1"/>
              <a:t>con’t</a:t>
            </a:r>
            <a:endParaRPr lang="en-US" sz="44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8EB6907-3093-4EAB-933C-295D132778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0975" y="2125740"/>
            <a:ext cx="10177786" cy="2554545"/>
          </a:xfrm>
          <a:custGeom>
            <a:avLst/>
            <a:gdLst>
              <a:gd name="connsiteX0" fmla="*/ 0 w 7067961"/>
              <a:gd name="connsiteY0" fmla="*/ 0 h 1938992"/>
              <a:gd name="connsiteX1" fmla="*/ 7067961 w 7067961"/>
              <a:gd name="connsiteY1" fmla="*/ 0 h 1938992"/>
              <a:gd name="connsiteX2" fmla="*/ 7067961 w 7067961"/>
              <a:gd name="connsiteY2" fmla="*/ 1938992 h 1938992"/>
              <a:gd name="connsiteX3" fmla="*/ 0 w 7067961"/>
              <a:gd name="connsiteY3" fmla="*/ 1938992 h 1938992"/>
              <a:gd name="connsiteX4" fmla="*/ 0 w 7067961"/>
              <a:gd name="connsiteY4" fmla="*/ 0 h 1938992"/>
              <a:gd name="connsiteX0" fmla="*/ 0 w 7067961"/>
              <a:gd name="connsiteY0" fmla="*/ 0 h 2614853"/>
              <a:gd name="connsiteX1" fmla="*/ 7067961 w 7067961"/>
              <a:gd name="connsiteY1" fmla="*/ 675861 h 2614853"/>
              <a:gd name="connsiteX2" fmla="*/ 7067961 w 7067961"/>
              <a:gd name="connsiteY2" fmla="*/ 2614853 h 2614853"/>
              <a:gd name="connsiteX3" fmla="*/ 0 w 7067961"/>
              <a:gd name="connsiteY3" fmla="*/ 2614853 h 2614853"/>
              <a:gd name="connsiteX4" fmla="*/ 0 w 7067961"/>
              <a:gd name="connsiteY4" fmla="*/ 0 h 2614853"/>
              <a:gd name="connsiteX0" fmla="*/ 0 w 7067961"/>
              <a:gd name="connsiteY0" fmla="*/ 0 h 2614853"/>
              <a:gd name="connsiteX1" fmla="*/ 7067961 w 7067961"/>
              <a:gd name="connsiteY1" fmla="*/ 92766 h 2614853"/>
              <a:gd name="connsiteX2" fmla="*/ 7067961 w 7067961"/>
              <a:gd name="connsiteY2" fmla="*/ 2614853 h 2614853"/>
              <a:gd name="connsiteX3" fmla="*/ 0 w 7067961"/>
              <a:gd name="connsiteY3" fmla="*/ 2614853 h 2614853"/>
              <a:gd name="connsiteX4" fmla="*/ 0 w 7067961"/>
              <a:gd name="connsiteY4" fmla="*/ 0 h 261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67961" h="2614853">
                <a:moveTo>
                  <a:pt x="0" y="0"/>
                </a:moveTo>
                <a:lnTo>
                  <a:pt x="7067961" y="92766"/>
                </a:lnTo>
                <a:lnTo>
                  <a:pt x="7067961" y="2614853"/>
                </a:lnTo>
                <a:lnTo>
                  <a:pt x="0" y="261485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19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ClrTx/>
              <a:buSzTx/>
              <a:buFontTx/>
              <a:buChar char="•"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Improve diplomacy (managing international</a:t>
            </a:r>
          </a:p>
          <a:p>
            <a:pPr marL="0" lvl="0" indent="0">
              <a:lnSpc>
                <a:spcPct val="100000"/>
              </a:lnSpc>
              <a:buClrTx/>
              <a:buSzTx/>
              <a:buNone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relations)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19200" algn="l"/>
              </a:tabLst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Enforce the </a:t>
            </a:r>
            <a:r>
              <a:rPr kumimoji="0" lang="en-US" altLang="en-US" sz="4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Monroe Doctrine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19200" algn="l"/>
              </a:tabLst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Everybody else was doing it so why not?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63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6ED31-200A-4783-8D82-26EFBE1A5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Early </a:t>
            </a:r>
            <a:r>
              <a:rPr lang="en-US" sz="4800" dirty="0" err="1"/>
              <a:t>u.S.</a:t>
            </a:r>
            <a:r>
              <a:rPr lang="en-US" sz="4800" dirty="0"/>
              <a:t> expansion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9E2C0-8304-48B5-864A-4B0520CA2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891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/>
              <a:t>Commodore Mathew Perry opens trade in Japan through  “Gunboat Diplomacy” 1854</a:t>
            </a:r>
          </a:p>
          <a:p>
            <a:pPr lvl="0"/>
            <a:r>
              <a:rPr lang="en-US" sz="3200" dirty="0"/>
              <a:t>Acquired Midway Island 1859.  West of Hawaii </a:t>
            </a:r>
          </a:p>
          <a:p>
            <a:pPr lvl="0"/>
            <a:r>
              <a:rPr lang="en-US" sz="3200" dirty="0"/>
              <a:t>Alaska - 1867 purchased from Russia, becomes our 49</a:t>
            </a:r>
            <a:r>
              <a:rPr lang="en-US" sz="3200" baseline="30000" dirty="0"/>
              <a:t>th</a:t>
            </a:r>
            <a:r>
              <a:rPr lang="en-US" sz="3200" dirty="0"/>
              <a:t> state. $7.2 million = steal! Basically tripled our territory</a:t>
            </a:r>
          </a:p>
          <a:p>
            <a:pPr lvl="0"/>
            <a:r>
              <a:rPr lang="en-US" sz="3200" dirty="0"/>
              <a:t>Pago Pago, Samoa 1878 – Still considered “American Samoa” today. Use U.S. currency. Located in the S. Pacific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4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6ED31-200A-4783-8D82-26EFBE1A5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Early </a:t>
            </a:r>
            <a:r>
              <a:rPr lang="en-US" sz="4800" dirty="0" err="1"/>
              <a:t>u.S.</a:t>
            </a:r>
            <a:r>
              <a:rPr lang="en-US" sz="4800" dirty="0"/>
              <a:t> expansion - Hawaii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353EDE7-5D1C-46D9-821B-6EF1A6C768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1238202"/>
            <a:ext cx="10633617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lnSpc>
                <a:spcPct val="100000"/>
              </a:lnSpc>
              <a:buClrTx/>
              <a:buSzTx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Early on…</a:t>
            </a:r>
          </a:p>
          <a:p>
            <a:pPr lvl="1">
              <a:lnSpc>
                <a:spcPct val="100000"/>
              </a:lnSpc>
              <a:buClrTx/>
              <a:buSzTx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Served as a stop over for American </a:t>
            </a:r>
          </a:p>
          <a:p>
            <a:pPr marL="457200" lvl="1" indent="0">
              <a:lnSpc>
                <a:spcPct val="100000"/>
              </a:lnSpc>
              <a:buClrTx/>
              <a:buSzTx/>
              <a:buNone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merchants heading to Asia</a:t>
            </a:r>
            <a:endParaRPr lang="en-US" altLang="en-US" sz="4000" dirty="0"/>
          </a:p>
          <a:p>
            <a:pPr lvl="1">
              <a:lnSpc>
                <a:spcPct val="100000"/>
              </a:lnSpc>
              <a:buClrTx/>
              <a:buSzTx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Home for many American farmers growing </a:t>
            </a:r>
          </a:p>
          <a:p>
            <a:pPr marL="457200" lvl="1" indent="0">
              <a:lnSpc>
                <a:spcPct val="100000"/>
              </a:lnSpc>
              <a:buClrTx/>
              <a:buSzTx/>
              <a:buNone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sugar and fruits</a:t>
            </a:r>
          </a:p>
          <a:p>
            <a:pPr lvl="1">
              <a:lnSpc>
                <a:spcPct val="100000"/>
              </a:lnSpc>
              <a:buClrTx/>
              <a:buSzTx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But it was an independent island nation</a:t>
            </a:r>
            <a:endParaRPr lang="en-US" altLang="en-US" sz="4000" dirty="0"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ClrTx/>
              <a:buSzTx/>
              <a:buNone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ruled by a monarchy</a:t>
            </a:r>
          </a:p>
          <a:p>
            <a:pPr marL="457200" lvl="1" indent="0">
              <a:lnSpc>
                <a:spcPct val="100000"/>
              </a:lnSpc>
              <a:buClrTx/>
              <a:buSzTx/>
              <a:buNone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ClrTx/>
              <a:buSzTx/>
              <a:buNone/>
            </a:pPr>
            <a:endParaRPr lang="en-US" altLang="en-US" sz="4000" dirty="0"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ClrTx/>
              <a:buSzTx/>
              <a:buNone/>
            </a:pPr>
            <a:endParaRPr lang="en-US" altLang="en-US" sz="4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283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6ED31-200A-4783-8D82-26EFBE1A5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Early </a:t>
            </a:r>
            <a:r>
              <a:rPr lang="en-US" sz="4800" dirty="0" err="1"/>
              <a:t>u.S.</a:t>
            </a:r>
            <a:r>
              <a:rPr lang="en-US" sz="4800" dirty="0"/>
              <a:t> expansion - Hawaii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353EDE7-5D1C-46D9-821B-6EF1A6C768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0975" y="2056696"/>
            <a:ext cx="9692077" cy="371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57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r>
              <a:rPr lang="en-US" sz="4000" dirty="0"/>
              <a:t>American farmers helped lead a revolt </a:t>
            </a:r>
          </a:p>
          <a:p>
            <a:pPr marL="457200" lvl="1" indent="0">
              <a:buNone/>
            </a:pPr>
            <a:r>
              <a:rPr lang="en-US" sz="4000" dirty="0"/>
              <a:t> against Queen Liliuokalani in 1893</a:t>
            </a:r>
          </a:p>
          <a:p>
            <a:pPr lvl="1"/>
            <a:r>
              <a:rPr lang="en-US" sz="4000" dirty="0"/>
              <a:t>Hawaii was annexed by the U.S. in </a:t>
            </a:r>
          </a:p>
          <a:p>
            <a:pPr marL="457200" lvl="1" indent="0">
              <a:buNone/>
            </a:pPr>
            <a:r>
              <a:rPr lang="en-US" sz="4000" dirty="0"/>
              <a:t>1898. Became an official state in 1959</a:t>
            </a:r>
          </a:p>
          <a:p>
            <a:pPr marL="457200" lvl="1" indent="0">
              <a:buNone/>
            </a:pPr>
            <a:r>
              <a:rPr lang="en-US" altLang="en-US" sz="4000" dirty="0">
                <a:ea typeface="Times New Roman" panose="02020603050405020304" pitchFamily="18" charset="0"/>
              </a:rPr>
              <a:t>*Provided a naval base at Pearl Harbor </a:t>
            </a:r>
          </a:p>
        </p:txBody>
      </p:sp>
    </p:spTree>
    <p:extLst>
      <p:ext uri="{BB962C8B-B14F-4D97-AF65-F5344CB8AC3E}">
        <p14:creationId xmlns:p14="http://schemas.microsoft.com/office/powerpoint/2010/main" val="1417947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1218-9FA9-4CED-B805-79BDF029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87289"/>
            <a:ext cx="9603275" cy="1049235"/>
          </a:xfrm>
        </p:spPr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800" dirty="0"/>
              <a:t>The Spanish-American War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31184-E597-4543-A2EF-FD322826B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 Apr 21, 1898 – Aug 13, 1898</a:t>
            </a:r>
          </a:p>
          <a:p>
            <a:r>
              <a:rPr lang="en-US" sz="4000" dirty="0"/>
              <a:t> Only lasted 4 months!</a:t>
            </a:r>
          </a:p>
          <a:p>
            <a:r>
              <a:rPr lang="en-US" sz="4000" dirty="0"/>
              <a:t> U.S. victory</a:t>
            </a:r>
          </a:p>
        </p:txBody>
      </p:sp>
    </p:spTree>
    <p:extLst>
      <p:ext uri="{BB962C8B-B14F-4D97-AF65-F5344CB8AC3E}">
        <p14:creationId xmlns:p14="http://schemas.microsoft.com/office/powerpoint/2010/main" val="30055204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18830</TotalTime>
  <Words>952</Words>
  <Application>Microsoft Office PowerPoint</Application>
  <PresentationFormat>Widescreen</PresentationFormat>
  <Paragraphs>101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Gill Sans MT</vt:lpstr>
      <vt:lpstr>Times New Roman</vt:lpstr>
      <vt:lpstr>Gallery</vt:lpstr>
      <vt:lpstr>Unit 3 U.S Imperialism  1890 – 1909 (and maybe forever after that)</vt:lpstr>
      <vt:lpstr>What is Imperialism?</vt:lpstr>
      <vt:lpstr>Reasons for Imperialism</vt:lpstr>
      <vt:lpstr>Reasons for Imperialism con’t</vt:lpstr>
      <vt:lpstr>Reasons for Imperialism con’t</vt:lpstr>
      <vt:lpstr>Early u.S. expansion</vt:lpstr>
      <vt:lpstr>Early u.S. expansion - Hawaii</vt:lpstr>
      <vt:lpstr>Early u.S. expansion - Hawaii</vt:lpstr>
      <vt:lpstr> The Spanish-American War</vt:lpstr>
      <vt:lpstr> what were the reasons/causes</vt:lpstr>
      <vt:lpstr>what were the reasons/causes</vt:lpstr>
      <vt:lpstr> what were the reasons/causes</vt:lpstr>
      <vt:lpstr>PowerPoint Presentation</vt:lpstr>
      <vt:lpstr>The USS Maine blows up!</vt:lpstr>
      <vt:lpstr>PowerPoint Presentation</vt:lpstr>
      <vt:lpstr> The Spanish-American War</vt:lpstr>
      <vt:lpstr> The Spanish-American War</vt:lpstr>
      <vt:lpstr> The Spanish-American War</vt:lpstr>
      <vt:lpstr> Results of the War</vt:lpstr>
      <vt:lpstr>The Philippine-American War</vt:lpstr>
      <vt:lpstr> Other U.S Imperialistic moves</vt:lpstr>
      <vt:lpstr> Other U.S Imperialistic moves</vt:lpstr>
      <vt:lpstr> Other U.S Imperialistic moves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U.S Imperialism  1890 - 1909</dc:title>
  <dc:creator>Eriksen Zachary</dc:creator>
  <cp:lastModifiedBy>Eriksen Zachary</cp:lastModifiedBy>
  <cp:revision>30</cp:revision>
  <dcterms:created xsi:type="dcterms:W3CDTF">2018-10-19T14:18:13Z</dcterms:created>
  <dcterms:modified xsi:type="dcterms:W3CDTF">2019-11-02T00:40:23Z</dcterms:modified>
</cp:coreProperties>
</file>