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63" r:id="rId3"/>
    <p:sldId id="276" r:id="rId4"/>
    <p:sldId id="277" r:id="rId5"/>
    <p:sldId id="265" r:id="rId6"/>
    <p:sldId id="268" r:id="rId7"/>
    <p:sldId id="270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C30F9-D842-4D3D-A11D-CEA837D9CDF8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C3DA-52EB-4007-A0FF-9496CB46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2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8804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46A6-2D4B-4351-8CC0-2D6BB60376E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7FE-3380-4F45-A701-B42EB7DA9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5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46A6-2D4B-4351-8CC0-2D6BB60376E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7FE-3380-4F45-A701-B42EB7DA9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7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46A6-2D4B-4351-8CC0-2D6BB60376E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7FE-3380-4F45-A701-B42EB7DA9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7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46A6-2D4B-4351-8CC0-2D6BB60376E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7FE-3380-4F45-A701-B42EB7DA98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9750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46A6-2D4B-4351-8CC0-2D6BB60376E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7FE-3380-4F45-A701-B42EB7DA9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1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46A6-2D4B-4351-8CC0-2D6BB60376E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7FE-3380-4F45-A701-B42EB7DA9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9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46A6-2D4B-4351-8CC0-2D6BB60376E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7FE-3380-4F45-A701-B42EB7DA9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1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46A6-2D4B-4351-8CC0-2D6BB60376E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7FE-3380-4F45-A701-B42EB7DA9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28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46A6-2D4B-4351-8CC0-2D6BB60376E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7FE-3380-4F45-A701-B42EB7DA9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46A6-2D4B-4351-8CC0-2D6BB60376E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7FE-3380-4F45-A701-B42EB7DA9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3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46A6-2D4B-4351-8CC0-2D6BB60376E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7FE-3380-4F45-A701-B42EB7DA9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46A6-2D4B-4351-8CC0-2D6BB60376E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7FE-3380-4F45-A701-B42EB7DA9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46A6-2D4B-4351-8CC0-2D6BB60376E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7FE-3380-4F45-A701-B42EB7DA9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3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46A6-2D4B-4351-8CC0-2D6BB60376E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7FE-3380-4F45-A701-B42EB7DA9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1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46A6-2D4B-4351-8CC0-2D6BB60376E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7FE-3380-4F45-A701-B42EB7DA9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9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46A6-2D4B-4351-8CC0-2D6BB60376E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7FE-3380-4F45-A701-B42EB7DA9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5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46A6-2D4B-4351-8CC0-2D6BB60376E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7FE-3380-4F45-A701-B42EB7DA9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2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4F046A6-2D4B-4351-8CC0-2D6BB60376E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87BA7FE-3380-4F45-A701-B42EB7DA9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69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557" y="629750"/>
            <a:ext cx="10353762" cy="970450"/>
          </a:xfrm>
        </p:spPr>
        <p:txBody>
          <a:bodyPr/>
          <a:lstStyle/>
          <a:p>
            <a:r>
              <a:rPr lang="en-US" dirty="0"/>
              <a:t>Rise of Macedonia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226" y="1700282"/>
            <a:ext cx="4573138" cy="46595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Philip </a:t>
            </a:r>
            <a:r>
              <a:rPr lang="en-US" dirty="0"/>
              <a:t>II became King of Macedonia in 359 BCE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Determined to do 3 things: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1) </a:t>
            </a:r>
            <a:r>
              <a:rPr lang="en-US" dirty="0"/>
              <a:t>Create a strong army – used Greek-style phalanxes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2) Unify the Greeks under Macedonian rule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3) Destroy the Persian Empire</a:t>
            </a:r>
          </a:p>
          <a:p>
            <a:r>
              <a:rPr lang="en-US" dirty="0"/>
              <a:t>Greek city-states wouldn’t cooperate with one another to fight off the Macedonians</a:t>
            </a:r>
          </a:p>
          <a:p>
            <a:r>
              <a:rPr lang="en-US" dirty="0"/>
              <a:t>By 338 BCE = Philip II had conquered all of Greece except </a:t>
            </a:r>
            <a:r>
              <a:rPr lang="en-US" dirty="0" smtClean="0"/>
              <a:t>Sparta</a:t>
            </a:r>
          </a:p>
          <a:p>
            <a:r>
              <a:rPr lang="en-US" dirty="0" smtClean="0"/>
              <a:t>Philip dies in 336 BCE and his son Alexander becomes king. </a:t>
            </a:r>
            <a:endParaRPr lang="en-US" dirty="0"/>
          </a:p>
          <a:p>
            <a:endParaRPr lang="en-US" sz="2400" dirty="0"/>
          </a:p>
        </p:txBody>
      </p:sp>
      <p:pic>
        <p:nvPicPr>
          <p:cNvPr id="101380" name="Picture 4" descr="macedo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600199"/>
            <a:ext cx="4232156" cy="507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914400"/>
          </a:xfrm>
        </p:spPr>
        <p:txBody>
          <a:bodyPr/>
          <a:lstStyle/>
          <a:p>
            <a:r>
              <a:rPr lang="en-US"/>
              <a:t>Science, Medicine, and Math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1981200"/>
          </a:xfrm>
        </p:spPr>
        <p:txBody>
          <a:bodyPr/>
          <a:lstStyle/>
          <a:p>
            <a:r>
              <a:rPr lang="en-US" sz="2800"/>
              <a:t>Euclid organized a book about geometry</a:t>
            </a:r>
          </a:p>
          <a:p>
            <a:r>
              <a:rPr lang="en-US" sz="2800"/>
              <a:t>Archimedes invented the compound pulley (used for lifting heavy objects) and the cylinder screw (for irrigation)</a:t>
            </a:r>
          </a:p>
        </p:txBody>
      </p:sp>
      <p:pic>
        <p:nvPicPr>
          <p:cNvPr id="117764" name="Picture 4" descr="euclid-1-siz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1"/>
            <a:ext cx="23622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5" name="Picture 5" descr="archime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237013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07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Alexander’s Conquest [336-323 BCE]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985" y="1981200"/>
            <a:ext cx="37338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Only 20 when he took over the empire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Highly respected for his courage and military skill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Tutored by Aristotle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Conquered Persian territories – including Egypt and Mesopotamia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Conquered India</a:t>
            </a:r>
            <a:endParaRPr lang="en-US" dirty="0"/>
          </a:p>
        </p:txBody>
      </p:sp>
      <p:pic>
        <p:nvPicPr>
          <p:cNvPr id="106500" name="Picture 4" descr="alexander-great-mosa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50" y="1666325"/>
            <a:ext cx="3810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1" name="Picture 5" descr="alexanderempiremap_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3810000"/>
            <a:ext cx="4638675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1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gibaulthistory.files.wordpress.com/2010/08/alexander-the-great-conquest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432208" cy="667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4100" b="1">
                <a:latin typeface="Rambla"/>
                <a:ea typeface="Rambla"/>
                <a:cs typeface="Rambla"/>
                <a:sym typeface="Rambla"/>
              </a:rPr>
              <a:t>The Hellenistic Synthesis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sz="half" idx="1"/>
          </p:nvPr>
        </p:nvSpPr>
        <p:spPr>
          <a:xfrm>
            <a:off x="147969" y="1580050"/>
            <a:ext cx="6102706" cy="41957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760" indent="-26416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Rambla"/>
              <a:buChar char=""/>
            </a:pPr>
            <a:r>
              <a:rPr lang="en-US" sz="2300" dirty="0">
                <a:solidFill>
                  <a:schemeClr val="tx2"/>
                </a:solidFill>
                <a:latin typeface="Rambla"/>
                <a:ea typeface="Rambla"/>
                <a:cs typeface="Rambla"/>
                <a:sym typeface="Rambla"/>
              </a:rPr>
              <a:t>Alexander forced intermarriage between his men and Asian women to forge a new, blended civilization. </a:t>
            </a:r>
          </a:p>
          <a:p>
            <a:pPr marL="365760" indent="-26416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Rambla"/>
              <a:buChar char=""/>
            </a:pPr>
            <a:r>
              <a:rPr lang="en-US" sz="2300" dirty="0">
                <a:solidFill>
                  <a:schemeClr val="tx2"/>
                </a:solidFill>
                <a:latin typeface="Rambla"/>
                <a:ea typeface="Rambla"/>
                <a:cs typeface="Rambla"/>
                <a:sym typeface="Rambla"/>
              </a:rPr>
              <a:t>Named many cities Alexandria.</a:t>
            </a:r>
          </a:p>
          <a:p>
            <a:pPr marL="365760" indent="-264160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Rambla"/>
              <a:buChar char=""/>
            </a:pPr>
            <a:r>
              <a:rPr lang="en-US" sz="2300" dirty="0">
                <a:solidFill>
                  <a:schemeClr val="tx2"/>
                </a:solidFill>
                <a:latin typeface="Rambla"/>
                <a:ea typeface="Rambla"/>
                <a:cs typeface="Rambla"/>
                <a:sym typeface="Rambla"/>
              </a:rPr>
              <a:t>Died at 33; empire fell apart but left huge cultural impact.</a:t>
            </a:r>
          </a:p>
          <a:p>
            <a:pPr marL="621792" lvl="1" indent="-240791">
              <a:lnSpc>
                <a:spcPct val="80000"/>
              </a:lnSpc>
              <a:spcBef>
                <a:spcPts val="324"/>
              </a:spcBef>
              <a:buClr>
                <a:schemeClr val="accent1"/>
              </a:buClr>
              <a:buSzPct val="97500"/>
              <a:buFont typeface="Rambla"/>
              <a:buChar char="◦"/>
            </a:pPr>
            <a:r>
              <a:rPr lang="en-US" sz="1950" dirty="0">
                <a:solidFill>
                  <a:schemeClr val="tx2"/>
                </a:solidFill>
                <a:latin typeface="Rambla"/>
                <a:ea typeface="Rambla"/>
                <a:cs typeface="Rambla"/>
                <a:sym typeface="Rambla"/>
              </a:rPr>
              <a:t>Spread Greek culture</a:t>
            </a:r>
          </a:p>
          <a:p>
            <a:pPr marL="621792" lvl="1" indent="-240791">
              <a:lnSpc>
                <a:spcPct val="80000"/>
              </a:lnSpc>
              <a:spcBef>
                <a:spcPts val="324"/>
              </a:spcBef>
              <a:buClr>
                <a:schemeClr val="accent1"/>
              </a:buClr>
              <a:buSzPct val="97500"/>
              <a:buFont typeface="Rambla"/>
              <a:buChar char="◦"/>
            </a:pPr>
            <a:r>
              <a:rPr lang="en-US" sz="1950" dirty="0">
                <a:solidFill>
                  <a:schemeClr val="tx2"/>
                </a:solidFill>
                <a:latin typeface="Rambla"/>
                <a:ea typeface="Rambla"/>
                <a:cs typeface="Rambla"/>
                <a:sym typeface="Rambla"/>
              </a:rPr>
              <a:t>Empire divided into three large states and many Greeks left their homelands to settle, bringing Greek culture and creating cosmopolitan centers</a:t>
            </a:r>
          </a:p>
          <a:p>
            <a:pPr marL="859536" lvl="2" indent="-237236">
              <a:lnSpc>
                <a:spcPct val="80000"/>
              </a:lnSpc>
              <a:spcBef>
                <a:spcPts val="350"/>
              </a:spcBef>
              <a:buClr>
                <a:schemeClr val="accent2"/>
              </a:buClr>
              <a:buSzPct val="100000"/>
              <a:buFont typeface="Rambla"/>
              <a:buChar char="⚫"/>
            </a:pPr>
            <a:r>
              <a:rPr lang="en-US" sz="1800" dirty="0">
                <a:solidFill>
                  <a:schemeClr val="tx2"/>
                </a:solidFill>
                <a:latin typeface="Rambla"/>
                <a:ea typeface="Rambla"/>
                <a:cs typeface="Rambla"/>
                <a:sym typeface="Rambla"/>
              </a:rPr>
              <a:t>Religion</a:t>
            </a:r>
          </a:p>
          <a:p>
            <a:pPr marL="859536" lvl="2" indent="-237236">
              <a:lnSpc>
                <a:spcPct val="80000"/>
              </a:lnSpc>
              <a:spcBef>
                <a:spcPts val="350"/>
              </a:spcBef>
              <a:buClr>
                <a:schemeClr val="accent2"/>
              </a:buClr>
              <a:buSzPct val="100000"/>
              <a:buFont typeface="Rambla"/>
              <a:buChar char="⚫"/>
            </a:pPr>
            <a:r>
              <a:rPr lang="en-US" sz="1800" dirty="0">
                <a:solidFill>
                  <a:schemeClr val="tx2"/>
                </a:solidFill>
                <a:latin typeface="Rambla"/>
                <a:ea typeface="Rambla"/>
                <a:cs typeface="Rambla"/>
                <a:sym typeface="Rambla"/>
              </a:rPr>
              <a:t>Fashion</a:t>
            </a:r>
          </a:p>
          <a:p>
            <a:pPr marL="859536" lvl="2" indent="-237236">
              <a:lnSpc>
                <a:spcPct val="80000"/>
              </a:lnSpc>
              <a:spcBef>
                <a:spcPts val="350"/>
              </a:spcBef>
              <a:buClr>
                <a:schemeClr val="accent2"/>
              </a:buClr>
              <a:buSzPct val="100000"/>
              <a:buFont typeface="Rambla"/>
              <a:buChar char="⚫"/>
            </a:pPr>
            <a:r>
              <a:rPr lang="en-US" sz="1800" dirty="0">
                <a:solidFill>
                  <a:schemeClr val="tx2"/>
                </a:solidFill>
                <a:latin typeface="Rambla"/>
                <a:ea typeface="Rambla"/>
                <a:cs typeface="Rambla"/>
                <a:sym typeface="Rambla"/>
              </a:rPr>
              <a:t>Customs</a:t>
            </a:r>
          </a:p>
          <a:p>
            <a:pPr marL="859536" lvl="2" indent="-237236">
              <a:lnSpc>
                <a:spcPct val="80000"/>
              </a:lnSpc>
              <a:spcBef>
                <a:spcPts val="350"/>
              </a:spcBef>
              <a:buClr>
                <a:schemeClr val="accent2"/>
              </a:buClr>
              <a:buSzPct val="100000"/>
              <a:buFont typeface="Rambla"/>
              <a:buChar char="⚫"/>
            </a:pPr>
            <a:r>
              <a:rPr lang="en-US" sz="1800" dirty="0">
                <a:solidFill>
                  <a:schemeClr val="tx2"/>
                </a:solidFill>
                <a:latin typeface="Rambla"/>
                <a:ea typeface="Rambla"/>
                <a:cs typeface="Rambla"/>
                <a:sym typeface="Rambla"/>
              </a:rPr>
              <a:t>Language</a:t>
            </a:r>
          </a:p>
          <a:p>
            <a:pPr marL="859536" lvl="2" indent="-237236">
              <a:lnSpc>
                <a:spcPct val="80000"/>
              </a:lnSpc>
              <a:spcBef>
                <a:spcPts val="350"/>
              </a:spcBef>
              <a:buClr>
                <a:schemeClr val="accent2"/>
              </a:buClr>
              <a:buSzPct val="100000"/>
              <a:buFont typeface="Rambla"/>
              <a:buChar char="⚫"/>
            </a:pPr>
            <a:r>
              <a:rPr lang="en-US" sz="1800" dirty="0">
                <a:solidFill>
                  <a:schemeClr val="tx2"/>
                </a:solidFill>
                <a:latin typeface="Rambla"/>
                <a:ea typeface="Rambla"/>
                <a:cs typeface="Rambla"/>
                <a:sym typeface="Rambla"/>
              </a:rPr>
              <a:t>Values</a:t>
            </a:r>
          </a:p>
        </p:txBody>
      </p:sp>
      <p:pic>
        <p:nvPicPr>
          <p:cNvPr id="6" name="Shape 161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75525" y="1853248"/>
            <a:ext cx="4406958" cy="4403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330808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762000"/>
          </a:xfrm>
        </p:spPr>
        <p:txBody>
          <a:bodyPr/>
          <a:lstStyle/>
          <a:p>
            <a:r>
              <a:rPr lang="en-US"/>
              <a:t>Divided Domain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93" y="1371600"/>
            <a:ext cx="4204647" cy="504284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3 of Alexander’s general divided his empire into separate </a:t>
            </a:r>
            <a:r>
              <a:rPr lang="en-US" sz="2800" b="1" u="sng" dirty="0"/>
              <a:t>domains</a:t>
            </a:r>
            <a:r>
              <a:rPr lang="en-US" sz="2800" b="1" dirty="0"/>
              <a:t> = territories</a:t>
            </a:r>
          </a:p>
          <a:p>
            <a:pPr>
              <a:buFontTx/>
              <a:buNone/>
            </a:pPr>
            <a:r>
              <a:rPr lang="en-US" sz="2800" dirty="0" smtClean="0"/>
              <a:t>1</a:t>
            </a:r>
            <a:r>
              <a:rPr lang="en-US" sz="2800" dirty="0"/>
              <a:t>) Ptolemy ruled Egypt, Libya, and party of </a:t>
            </a:r>
            <a:r>
              <a:rPr lang="en-US" sz="2800" dirty="0" smtClean="0"/>
              <a:t>Syria</a:t>
            </a:r>
          </a:p>
          <a:p>
            <a:pPr>
              <a:buNone/>
            </a:pPr>
            <a:r>
              <a:rPr lang="en-US" sz="2800" dirty="0"/>
              <a:t>2) </a:t>
            </a:r>
            <a:r>
              <a:rPr lang="en-US" sz="2800" dirty="0" err="1"/>
              <a:t>Seleucus</a:t>
            </a:r>
            <a:r>
              <a:rPr lang="en-US" sz="2800" dirty="0"/>
              <a:t> ruled the rest of Syria, Mesopotamia, Iran, and </a:t>
            </a:r>
            <a:r>
              <a:rPr lang="en-US" sz="2800" dirty="0" smtClean="0"/>
              <a:t>Afghanistan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3) </a:t>
            </a:r>
            <a:r>
              <a:rPr lang="en-US" sz="2800" dirty="0" err="1"/>
              <a:t>Antigonus</a:t>
            </a:r>
            <a:r>
              <a:rPr lang="en-US" sz="2800" dirty="0"/>
              <a:t> ruled Macedonia and Greece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- Would eventually be conquered by the Romans</a:t>
            </a:r>
          </a:p>
          <a:p>
            <a:pPr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10242" name="Picture 2" descr="http://www.usu.edu/markdamen/ClasDram/images/05/MapHellenisticKingd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48" y="1547075"/>
            <a:ext cx="7747000" cy="422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2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Hellenistic Culture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3795" y="1732449"/>
            <a:ext cx="5623483" cy="4982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Greek language and culture spread in the lands Alexander had conquered</a:t>
            </a:r>
          </a:p>
          <a:p>
            <a:r>
              <a:rPr lang="en-US" dirty="0"/>
              <a:t>Greek (Hellenic) ways of life mixed with Persian culture of Middle East to form a new culture = </a:t>
            </a:r>
            <a:r>
              <a:rPr lang="en-US" b="1" u="sng" dirty="0"/>
              <a:t>Hellenistic</a:t>
            </a:r>
            <a:endParaRPr lang="en-US" dirty="0"/>
          </a:p>
          <a:p>
            <a:r>
              <a:rPr lang="en-US" dirty="0"/>
              <a:t>Hellenistic culture was concentrated in </a:t>
            </a:r>
            <a:r>
              <a:rPr lang="en-US" dirty="0" smtClean="0"/>
              <a:t>cities</a:t>
            </a:r>
          </a:p>
          <a:p>
            <a:pPr>
              <a:lnSpc>
                <a:spcPct val="90000"/>
              </a:lnSpc>
            </a:pPr>
            <a:r>
              <a:rPr lang="en-US" dirty="0"/>
              <a:t>Largest and wealthiest city was Alexandria in Egypt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Had a double harbor with a lighthouse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First ever museum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Large library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Scientific research institute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Zoo and botanical garden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was here that Jewish scholars translated the Bible into Greek</a:t>
            </a:r>
          </a:p>
          <a:p>
            <a:endParaRPr lang="en-US" dirty="0"/>
          </a:p>
        </p:txBody>
      </p:sp>
      <p:pic>
        <p:nvPicPr>
          <p:cNvPr id="5" name="Content Placeholder 4" descr="phar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56" y="1732448"/>
            <a:ext cx="3269496" cy="481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0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Hellenistic Culture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Social status of upper-class Greek women improved</a:t>
            </a:r>
          </a:p>
          <a:p>
            <a:pPr lvl="1"/>
            <a:r>
              <a:rPr lang="en-US" dirty="0"/>
              <a:t>Could move about freely, learn how to read and write, have certain jobs</a:t>
            </a:r>
          </a:p>
          <a:p>
            <a:pPr lvl="1"/>
            <a:r>
              <a:rPr lang="en-US" dirty="0"/>
              <a:t>Commoners’ status didn’t </a:t>
            </a:r>
            <a:r>
              <a:rPr lang="en-US" dirty="0" smtClean="0"/>
              <a:t>improve</a:t>
            </a:r>
          </a:p>
          <a:p>
            <a:pPr lvl="1"/>
            <a:endParaRPr lang="en-US" dirty="0"/>
          </a:p>
          <a:p>
            <a:r>
              <a:rPr lang="en-US" dirty="0" smtClean="0"/>
              <a:t>Philosophy 3 </a:t>
            </a:r>
            <a:r>
              <a:rPr lang="en-US" dirty="0"/>
              <a:t>systems of thought:</a:t>
            </a:r>
          </a:p>
          <a:p>
            <a:pPr>
              <a:buFontTx/>
              <a:buNone/>
            </a:pPr>
            <a:r>
              <a:rPr lang="en-US" dirty="0"/>
              <a:t>	1) Cynicism = live simply and avoid materialism</a:t>
            </a:r>
          </a:p>
          <a:p>
            <a:pPr>
              <a:buFontTx/>
              <a:buNone/>
            </a:pPr>
            <a:r>
              <a:rPr lang="en-US" dirty="0"/>
              <a:t>	2) Epicureanism = accept the world as it is, avoid politics, and live simply</a:t>
            </a:r>
          </a:p>
          <a:p>
            <a:pPr>
              <a:buFontTx/>
              <a:buNone/>
            </a:pPr>
            <a:r>
              <a:rPr lang="en-US" dirty="0"/>
              <a:t>	3) Stoicism = ignore emotions and follow reason</a:t>
            </a:r>
          </a:p>
          <a:p>
            <a:pPr lvl="1"/>
            <a:endParaRPr lang="en-US" dirty="0"/>
          </a:p>
        </p:txBody>
      </p:sp>
      <p:pic>
        <p:nvPicPr>
          <p:cNvPr id="5122" name="Picture 2" descr="http://www.vroma.org/images/raia_images/woman_seat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71" y="1732449"/>
            <a:ext cx="3924786" cy="44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0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Hellenistic Art &amp; Literature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Art often showed people in the grip of emotions</a:t>
            </a:r>
          </a:p>
          <a:p>
            <a:r>
              <a:rPr lang="en-US"/>
              <a:t>Wrote comedies about everyday life</a:t>
            </a:r>
          </a:p>
        </p:txBody>
      </p:sp>
      <p:pic>
        <p:nvPicPr>
          <p:cNvPr id="115716" name="Picture 4" descr="Hellenistic-Art-Dying-Ga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"/>
          <a:stretch>
            <a:fillRect/>
          </a:stretch>
        </p:blipFill>
        <p:spPr bwMode="auto">
          <a:xfrm>
            <a:off x="3810000" y="3581400"/>
            <a:ext cx="45720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0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990600"/>
          </a:xfrm>
        </p:spPr>
        <p:txBody>
          <a:bodyPr/>
          <a:lstStyle/>
          <a:p>
            <a:r>
              <a:rPr lang="en-US"/>
              <a:t>Science, Medicine, and Math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4361" y="1905000"/>
            <a:ext cx="4876800" cy="4953000"/>
          </a:xfrm>
        </p:spPr>
        <p:txBody>
          <a:bodyPr/>
          <a:lstStyle/>
          <a:p>
            <a:r>
              <a:rPr lang="en-US" sz="2800" dirty="0"/>
              <a:t>Performed experiments and developed new theories</a:t>
            </a:r>
          </a:p>
          <a:p>
            <a:r>
              <a:rPr lang="en-US" sz="2800" dirty="0"/>
              <a:t>Eratosthenes estimated the circumference of the Earth within 1%</a:t>
            </a:r>
          </a:p>
          <a:p>
            <a:r>
              <a:rPr lang="en-US" sz="2800" dirty="0"/>
              <a:t>Dissected corpses to learn about human anatomy</a:t>
            </a:r>
          </a:p>
          <a:p>
            <a:pPr lvl="1"/>
            <a:r>
              <a:rPr lang="en-US" sz="2500" dirty="0"/>
              <a:t>Learned how to use drugs to relieve pain</a:t>
            </a:r>
          </a:p>
        </p:txBody>
      </p:sp>
      <p:pic>
        <p:nvPicPr>
          <p:cNvPr id="116740" name="Picture 4" descr="dis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9800"/>
            <a:ext cx="3581400" cy="36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638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10</TotalTime>
  <Words>369</Words>
  <Application>Microsoft Office PowerPoint</Application>
  <PresentationFormat>Widescreen</PresentationFormat>
  <Paragraphs>63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Calisto MT</vt:lpstr>
      <vt:lpstr>Rambla</vt:lpstr>
      <vt:lpstr>Trebuchet MS</vt:lpstr>
      <vt:lpstr>Wingdings 2</vt:lpstr>
      <vt:lpstr>Slate</vt:lpstr>
      <vt:lpstr>Rise of Macedonia</vt:lpstr>
      <vt:lpstr>Alexander’s Conquest [336-323 BCE]</vt:lpstr>
      <vt:lpstr>PowerPoint Presentation</vt:lpstr>
      <vt:lpstr>The Hellenistic Synthesis</vt:lpstr>
      <vt:lpstr>Divided Domain</vt:lpstr>
      <vt:lpstr>Hellenistic Culture</vt:lpstr>
      <vt:lpstr>Hellenistic Culture</vt:lpstr>
      <vt:lpstr>Hellenistic Art &amp; Literature</vt:lpstr>
      <vt:lpstr>Science, Medicine, and Math</vt:lpstr>
      <vt:lpstr>Science, Medicine, and Math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Degidio, Cory B</dc:creator>
  <cp:lastModifiedBy>Eriksen Zachary</cp:lastModifiedBy>
  <cp:revision>8</cp:revision>
  <dcterms:created xsi:type="dcterms:W3CDTF">2015-09-13T22:32:11Z</dcterms:created>
  <dcterms:modified xsi:type="dcterms:W3CDTF">2015-10-28T00:09:24Z</dcterms:modified>
</cp:coreProperties>
</file>