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7" r:id="rId2"/>
    <p:sldId id="257" r:id="rId3"/>
    <p:sldId id="278" r:id="rId4"/>
    <p:sldId id="279" r:id="rId5"/>
    <p:sldId id="258" r:id="rId6"/>
    <p:sldId id="259" r:id="rId7"/>
    <p:sldId id="256" r:id="rId8"/>
    <p:sldId id="261" r:id="rId9"/>
    <p:sldId id="262" r:id="rId10"/>
    <p:sldId id="263" r:id="rId11"/>
    <p:sldId id="260" r:id="rId12"/>
    <p:sldId id="264" r:id="rId13"/>
    <p:sldId id="266" r:id="rId14"/>
    <p:sldId id="280" r:id="rId15"/>
    <p:sldId id="281" r:id="rId16"/>
    <p:sldId id="282" r:id="rId17"/>
    <p:sldId id="300" r:id="rId18"/>
    <p:sldId id="267" r:id="rId19"/>
    <p:sldId id="297" r:id="rId20"/>
    <p:sldId id="298" r:id="rId21"/>
    <p:sldId id="285" r:id="rId22"/>
    <p:sldId id="286" r:id="rId23"/>
    <p:sldId id="287" r:id="rId24"/>
    <p:sldId id="293" r:id="rId25"/>
    <p:sldId id="294" r:id="rId26"/>
    <p:sldId id="268" r:id="rId27"/>
    <p:sldId id="265" r:id="rId28"/>
    <p:sldId id="295" r:id="rId29"/>
    <p:sldId id="301" r:id="rId30"/>
    <p:sldId id="269" r:id="rId31"/>
    <p:sldId id="275" r:id="rId32"/>
    <p:sldId id="270" r:id="rId33"/>
    <p:sldId id="271" r:id="rId34"/>
    <p:sldId id="272" r:id="rId35"/>
    <p:sldId id="273" r:id="rId36"/>
    <p:sldId id="2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10" autoAdjust="0"/>
    <p:restoredTop sz="94660"/>
  </p:normalViewPr>
  <p:slideViewPr>
    <p:cSldViewPr snapToGrid="0">
      <p:cViewPr>
        <p:scale>
          <a:sx n="33" d="100"/>
          <a:sy n="33" d="100"/>
        </p:scale>
        <p:origin x="27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AA54-33D9-46F1-AB79-D35B168B8BC7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2717-143C-4D15-B39F-9A6D73B4D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BB7586C-8062-4CB3-81AB-AD9C9E3110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8063857-0C2A-4B09-A785-F0A6BDB7D2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D3A21AA-F9F0-4AFF-A381-F4FA60BD8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E0FBF-0514-497F-B624-B0DC79E3371F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FC2D-419C-4C18-B813-1CD11481D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1DDC3-C0B1-40C8-A9CF-1F1ECE352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44A8-BBAC-4590-8F3A-6D1BA2D0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782D7-0268-4AC7-AC81-701526FF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76EE-E038-4F44-802E-75D65DCC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7B85-2D47-46A7-BCEC-C91099EA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16487-4E02-4BBF-A0E7-1E1F8EE6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92888-E541-4385-B0EA-7AF08F95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4B89A-E41E-43A9-9AF5-E3445057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53375-2007-4260-BBC4-7A839234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1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060C3-B321-4DE7-823A-BDAE3B055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1168A-6EFD-4CD7-B919-3A11AAF5E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A8BEF-7F60-4D7F-A84B-3D7A5A84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2614-8B38-4666-9A1C-B439A032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2A3C0-0D02-4D97-B9CC-4C4A4BE7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6FA6-978F-4709-91EA-B7EE75B7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4F5C8-1E06-4E6C-96D4-5EC68BF84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A7DCB-E236-4FEE-8D83-9552CAAC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5CE7-DF10-4F31-B149-368E2ED58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3BD3-F2E1-4DC2-B402-A4D154F8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FB56-2051-4E3C-8ECA-815A9530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C8C53-2DB7-47A8-A06F-6CFFC46A3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3B905-6E80-4E27-98E7-FCB20D6D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36C9-A619-489D-9E33-A8781294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57984-74CE-43ED-9547-9056EE98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1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4F69-934B-4ECB-993D-3D48B6D1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5F339-E46B-4B0A-83F6-76DFB84DE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6312E-1A2D-49CB-96F7-913CB6F4E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439C2-7080-4FCA-B48C-387A8B64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D4586-5008-4964-AF9E-A48E299B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32F69-8807-4B80-90E9-4FBF1BF6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6535-331E-48CF-931E-53A5E4D5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10DD5-6CBA-4890-8492-AAA9C1453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A1E73-13E1-42DA-9C55-65ECC17FC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24738-F18F-447B-B90C-2A6786023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C0699-1944-4A44-857C-6E88E1BAC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9FF81-F2EB-4374-9471-766CBA45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BB952-8E2A-4080-A224-48F00050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1015B-B610-4B56-BF3C-43918B67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8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B9FA-43A8-4890-9A57-9B003548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EE5F4-78AF-4C37-A448-64D3B265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9438F-D5E8-45AB-87B0-364F4F74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764EC-A8F4-4C05-A567-63DE7766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1D9F9-638B-46F9-94F6-4DDCDDE0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D0472-539E-4C40-A7C3-5740984D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3FAFF-9C77-4F10-B945-1F38FD1C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E952-4C8D-4BA1-A7B6-28AF8AF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53A6C-498C-4B30-B8AB-96E7C034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A0BB2-CC33-4DBC-AA72-DFE98FA31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432D0-95B9-4766-8D0E-451311B6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67AF-8C09-4FCE-8FCE-68DBA15E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6F17B-B07C-4796-B089-BF0A6210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ACD4-9C9F-4984-89D6-03DF33DA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1A726-D39E-44D3-91A2-2B07D5AFA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92F44-C9F3-4BE6-B8D2-DBEB52A5B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C524A-616B-49D6-9336-B481EFED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E66F6-FC22-44FB-AD4A-3C886878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633D8-1F5D-4D52-BF64-573562A8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4">
              <a:lumMod val="40000"/>
              <a:lumOff val="6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F793-B3E0-4EE9-B835-575B73F1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AA9D8-B70D-444D-A235-D97408EAE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5F640-A37B-4501-BD73-9556F925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1661D-7423-429C-8CF4-846B2E4CD46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1A86B-774E-491C-89BB-8C3546957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56F4D-75A2-4A1D-845D-4CCB08869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324C-6201-46AE-A462-3CB8B923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www.floridamemory.com/fpc/general/n047647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7557-EB47-4E0E-8C08-651EA40C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71600"/>
          </a:xfrm>
          <a:solidFill>
            <a:srgbClr val="92D050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latin typeface="Arial Black" pitchFamily="34" charset="0"/>
              </a:rPr>
              <a:t>Entrance to St. Petersburg During The Great Depression</a:t>
            </a:r>
          </a:p>
        </p:txBody>
      </p:sp>
      <p:pic>
        <p:nvPicPr>
          <p:cNvPr id="6147" name="Picture 2" descr="http://lifekills.files.wordpress.com/2011/04/2_great_depression.jpg">
            <a:extLst>
              <a:ext uri="{FF2B5EF4-FFF2-40B4-BE49-F238E27FC236}">
                <a16:creationId xmlns:a16="http://schemas.microsoft.com/office/drawing/2014/main" id="{FAB22255-939D-46A0-B4F2-D6BD0691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4638"/>
            <a:ext cx="7924800" cy="531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 dirty="0"/>
              <a:t>A 1942 photo of volunteer registration at the Civic Exhibition Center in St. Petersburg, Florida.</a:t>
            </a:r>
          </a:p>
          <a:p>
            <a:endParaRPr lang="en-US" dirty="0"/>
          </a:p>
        </p:txBody>
      </p:sp>
      <p:pic>
        <p:nvPicPr>
          <p:cNvPr id="8194" name="Picture 2" descr="Volunteer registration at the Civic Exhibition Center - St. Petersburg, Florida">
            <a:extLst>
              <a:ext uri="{FF2B5EF4-FFF2-40B4-BE49-F238E27FC236}">
                <a16:creationId xmlns:a16="http://schemas.microsoft.com/office/drawing/2014/main" id="{DF17318C-EB17-4EB4-90E9-53129F904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5715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49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460" y="1825625"/>
            <a:ext cx="3286540" cy="4351338"/>
          </a:xfrm>
        </p:spPr>
        <p:txBody>
          <a:bodyPr>
            <a:normAutofit/>
          </a:bodyPr>
          <a:lstStyle/>
          <a:p>
            <a:r>
              <a:rPr lang="en-US" dirty="0"/>
              <a:t>A map printed in the St. Petersburg Times showing German submarine attacks around Florida and in the Gulf of Mexico.</a:t>
            </a:r>
          </a:p>
          <a:p>
            <a:endParaRPr lang="en-US" dirty="0"/>
          </a:p>
        </p:txBody>
      </p:sp>
      <p:pic>
        <p:nvPicPr>
          <p:cNvPr id="5122" name="Picture 5">
            <a:extLst>
              <a:ext uri="{FF2B5EF4-FFF2-40B4-BE49-F238E27FC236}">
                <a16:creationId xmlns:a16="http://schemas.microsoft.com/office/drawing/2014/main" id="{0AE4DC0F-F47C-420F-8087-8E0DD2BA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0"/>
          <a:stretch>
            <a:fillRect/>
          </a:stretch>
        </p:blipFill>
        <p:spPr bwMode="auto">
          <a:xfrm>
            <a:off x="4762" y="4763"/>
            <a:ext cx="9084831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2928" y="1327355"/>
            <a:ext cx="2399072" cy="4849608"/>
          </a:xfrm>
        </p:spPr>
        <p:txBody>
          <a:bodyPr>
            <a:normAutofit/>
          </a:bodyPr>
          <a:lstStyle/>
          <a:p>
            <a:r>
              <a:rPr lang="en-US" dirty="0"/>
              <a:t>A 1942 photo of African American motorcycle troops for civil defense.</a:t>
            </a:r>
          </a:p>
          <a:p>
            <a:endParaRPr lang="en-US" dirty="0"/>
          </a:p>
        </p:txBody>
      </p:sp>
      <p:pic>
        <p:nvPicPr>
          <p:cNvPr id="9218" name="Picture 2" descr="African American motorcycle troops for civil defense.">
            <a:extLst>
              <a:ext uri="{FF2B5EF4-FFF2-40B4-BE49-F238E27FC236}">
                <a16:creationId xmlns:a16="http://schemas.microsoft.com/office/drawing/2014/main" id="{66A86CDD-6EE6-4F6F-9312-2B847070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761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5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1831" y="2051051"/>
            <a:ext cx="3271684" cy="4351338"/>
          </a:xfrm>
        </p:spPr>
        <p:txBody>
          <a:bodyPr/>
          <a:lstStyle/>
          <a:p>
            <a:r>
              <a:rPr lang="en-US" dirty="0"/>
              <a:t>A 1943 photograph of U.S. Army Air Corps troops lined up for dinner at the </a:t>
            </a:r>
            <a:r>
              <a:rPr lang="en-US" dirty="0" err="1"/>
              <a:t>Tramor</a:t>
            </a:r>
            <a:r>
              <a:rPr lang="en-US" dirty="0"/>
              <a:t> Cafeteria on 4</a:t>
            </a:r>
            <a:r>
              <a:rPr lang="en-US" baseline="30000" dirty="0"/>
              <a:t>th</a:t>
            </a:r>
            <a:r>
              <a:rPr lang="en-US" dirty="0"/>
              <a:t> Street and 1</a:t>
            </a:r>
            <a:r>
              <a:rPr lang="en-US" baseline="30000" dirty="0"/>
              <a:t>st</a:t>
            </a:r>
            <a:r>
              <a:rPr lang="en-US" dirty="0"/>
              <a:t> Avenue South.</a:t>
            </a:r>
          </a:p>
          <a:p>
            <a:endParaRPr lang="en-US" dirty="0"/>
          </a:p>
        </p:txBody>
      </p:sp>
      <p:pic>
        <p:nvPicPr>
          <p:cNvPr id="11266" name="Picture 9" descr="Soldiers at Tramor 1943.jpg">
            <a:extLst>
              <a:ext uri="{FF2B5EF4-FFF2-40B4-BE49-F238E27FC236}">
                <a16:creationId xmlns:a16="http://schemas.microsoft.com/office/drawing/2014/main" id="{D5927212-5598-4A44-B1AC-6709F53D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8837069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1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oldiers obstacle course 1942.jpg">
            <a:extLst>
              <a:ext uri="{FF2B5EF4-FFF2-40B4-BE49-F238E27FC236}">
                <a16:creationId xmlns:a16="http://schemas.microsoft.com/office/drawing/2014/main" id="{C64041FD-F21F-4934-9BF5-296488855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2499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998A441B-9A1B-4BD0-9052-75E8DAA6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4343400" cy="2057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Training Near Park Street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AAFF-794C-4CEA-A50E-C6C5FE65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latin typeface="Arial Black" pitchFamily="34" charset="0"/>
              </a:rPr>
              <a:t>Troops Training in </a:t>
            </a:r>
            <a:r>
              <a:rPr lang="en-US" dirty="0" err="1">
                <a:latin typeface="Arial Black" pitchFamily="34" charset="0"/>
              </a:rPr>
              <a:t>Vinoy</a:t>
            </a:r>
            <a:r>
              <a:rPr lang="en-US" dirty="0">
                <a:latin typeface="Arial Black" pitchFamily="34" charset="0"/>
              </a:rPr>
              <a:t> Park</a:t>
            </a:r>
          </a:p>
        </p:txBody>
      </p:sp>
      <p:pic>
        <p:nvPicPr>
          <p:cNvPr id="19459" name="Picture 3" descr="Army Air Corps Northshore 1942.jpg">
            <a:extLst>
              <a:ext uri="{FF2B5EF4-FFF2-40B4-BE49-F238E27FC236}">
                <a16:creationId xmlns:a16="http://schemas.microsoft.com/office/drawing/2014/main" id="{B0D7BFCE-50B3-4F15-8161-7810820E0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8202" r="1781" b="9352"/>
          <a:stretch>
            <a:fillRect/>
          </a:stretch>
        </p:blipFill>
        <p:spPr bwMode="auto">
          <a:xfrm>
            <a:off x="152400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Merchant Marine spa beach 1944.jpg">
            <a:extLst>
              <a:ext uri="{FF2B5EF4-FFF2-40B4-BE49-F238E27FC236}">
                <a16:creationId xmlns:a16="http://schemas.microsoft.com/office/drawing/2014/main" id="{AB53A88B-18A8-4263-859C-FE4FC88D8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3847" r="2831" b="7352"/>
          <a:stretch>
            <a:fillRect/>
          </a:stretch>
        </p:blipFill>
        <p:spPr bwMode="auto">
          <a:xfrm>
            <a:off x="152400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CA42418C-917A-48B1-A363-9007F51D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Naval Training off The Pier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0.etsystatic.com/219/0/6335622/il_fullxfull.1231182876_p2dm.jpg">
            <a:extLst>
              <a:ext uri="{FF2B5EF4-FFF2-40B4-BE49-F238E27FC236}">
                <a16:creationId xmlns:a16="http://schemas.microsoft.com/office/drawing/2014/main" id="{0602F03E-8821-432A-B7DB-D756515E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523875"/>
            <a:ext cx="9236075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090" y="1825625"/>
            <a:ext cx="3873910" cy="4351338"/>
          </a:xfrm>
        </p:spPr>
        <p:txBody>
          <a:bodyPr/>
          <a:lstStyle/>
          <a:p>
            <a:r>
              <a:rPr lang="en-US" dirty="0"/>
              <a:t>A 1943 photograph of African American soldiers in front of barracks at Camp Gordon Johnston, Florida.</a:t>
            </a:r>
          </a:p>
          <a:p>
            <a:endParaRPr lang="en-US" dirty="0"/>
          </a:p>
        </p:txBody>
      </p:sp>
      <p:pic>
        <p:nvPicPr>
          <p:cNvPr id="12290" name="Picture 2" descr="African American soldiers in front of barracks - Camp Gordon Johnston, Florida">
            <a:extLst>
              <a:ext uri="{FF2B5EF4-FFF2-40B4-BE49-F238E27FC236}">
                <a16:creationId xmlns:a16="http://schemas.microsoft.com/office/drawing/2014/main" id="{E94AEBE8-8E04-4197-B731-846F6138E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4" y="-89117"/>
            <a:ext cx="4360760" cy="690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1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lakerlutznews.com/lln/wp-content/uploads/2015/07/POWS-marker1.jpg">
            <a:extLst>
              <a:ext uri="{FF2B5EF4-FFF2-40B4-BE49-F238E27FC236}">
                <a16:creationId xmlns:a16="http://schemas.microsoft.com/office/drawing/2014/main" id="{631962BE-4571-4084-860B-3DC3E116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 b="1750"/>
          <a:stretch>
            <a:fillRect/>
          </a:stretch>
        </p:blipFill>
        <p:spPr bwMode="auto">
          <a:xfrm>
            <a:off x="1981200" y="623888"/>
            <a:ext cx="82121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>
            <a:extLst>
              <a:ext uri="{FF2B5EF4-FFF2-40B4-BE49-F238E27FC236}">
                <a16:creationId xmlns:a16="http://schemas.microsoft.com/office/drawing/2014/main" id="{AD13514E-92BD-4A53-A56D-F576C6E3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858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sz="3600" b="1"/>
              <a:t>German POW Camp Near Dade City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348" y="1825625"/>
            <a:ext cx="5505451" cy="4351338"/>
          </a:xfrm>
        </p:spPr>
        <p:txBody>
          <a:bodyPr/>
          <a:lstStyle/>
          <a:p>
            <a:r>
              <a:rPr lang="en-US" dirty="0"/>
              <a:t>Front page of the St. Petersburg Times, December 7, 1941.</a:t>
            </a:r>
          </a:p>
          <a:p>
            <a:endParaRPr lang="en-US" dirty="0"/>
          </a:p>
        </p:txBody>
      </p:sp>
      <p:pic>
        <p:nvPicPr>
          <p:cNvPr id="2050" name="Picture 1" descr="2">
            <a:extLst>
              <a:ext uri="{FF2B5EF4-FFF2-40B4-BE49-F238E27FC236}">
                <a16:creationId xmlns:a16="http://schemas.microsoft.com/office/drawing/2014/main" id="{B70D74A2-1D90-4398-916B-8F99CB43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54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43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ptimes.com/2005/08/28/images/large/B_1_1BPOWS_220310_0828.jpg">
            <a:extLst>
              <a:ext uri="{FF2B5EF4-FFF2-40B4-BE49-F238E27FC236}">
                <a16:creationId xmlns:a16="http://schemas.microsoft.com/office/drawing/2014/main" id="{5DA35C2E-2779-4083-9EA9-E04456A7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876"/>
            <a:ext cx="444817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6" descr="Image result for German POWs in Florida">
            <a:extLst>
              <a:ext uri="{FF2B5EF4-FFF2-40B4-BE49-F238E27FC236}">
                <a16:creationId xmlns:a16="http://schemas.microsoft.com/office/drawing/2014/main" id="{1226D87E-7C9A-4A63-8C22-4F9AD533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150"/>
            <a:ext cx="36576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s://leverettmb.files.wordpress.com/2014/05/447.jpg">
            <a:extLst>
              <a:ext uri="{FF2B5EF4-FFF2-40B4-BE49-F238E27FC236}">
                <a16:creationId xmlns:a16="http://schemas.microsoft.com/office/drawing/2014/main" id="{0709F68F-19FB-4085-8C10-E7DF3B75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 b="3758"/>
          <a:stretch>
            <a:fillRect/>
          </a:stretch>
        </p:blipFill>
        <p:spPr bwMode="auto">
          <a:xfrm>
            <a:off x="2971801" y="3429000"/>
            <a:ext cx="53054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newspaper scrap ww2.JPG">
            <a:extLst>
              <a:ext uri="{FF2B5EF4-FFF2-40B4-BE49-F238E27FC236}">
                <a16:creationId xmlns:a16="http://schemas.microsoft.com/office/drawing/2014/main" id="{DF75E2F1-4928-4555-A1CA-C53F898D1F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630238"/>
            <a:ext cx="8218487" cy="6303962"/>
          </a:xfrm>
          <a:noFill/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id="{9835B905-2627-4159-ACD6-B599A347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Civilian Scrap Drives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queen of salvage.JPG">
            <a:extLst>
              <a:ext uri="{FF2B5EF4-FFF2-40B4-BE49-F238E27FC236}">
                <a16:creationId xmlns:a16="http://schemas.microsoft.com/office/drawing/2014/main" id="{57B45DE1-C340-452B-93AB-0541DA0035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220200" cy="6067425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26 (Large).jpg">
            <a:extLst>
              <a:ext uri="{FF2B5EF4-FFF2-40B4-BE49-F238E27FC236}">
                <a16:creationId xmlns:a16="http://schemas.microsoft.com/office/drawing/2014/main" id="{DCDBA757-4929-4C5F-9F55-7C61C9F74FF0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"/>
            <a:ext cx="9150350" cy="2743200"/>
          </a:xfrm>
        </p:spPr>
      </p:pic>
      <p:sp>
        <p:nvSpPr>
          <p:cNvPr id="33795" name="Title 1">
            <a:extLst>
              <a:ext uri="{FF2B5EF4-FFF2-40B4-BE49-F238E27FC236}">
                <a16:creationId xmlns:a16="http://schemas.microsoft.com/office/drawing/2014/main" id="{397C9D26-60E6-4FAA-B464-D2FBB2E2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352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i="1"/>
              <a:t>St. Petersburg Times </a:t>
            </a:r>
            <a:r>
              <a:rPr lang="en-US" altLang="en-US"/>
              <a:t>Oct 25, 1942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vj day 2.JPG">
            <a:extLst>
              <a:ext uri="{FF2B5EF4-FFF2-40B4-BE49-F238E27FC236}">
                <a16:creationId xmlns:a16="http://schemas.microsoft.com/office/drawing/2014/main" id="{E0F48755-EEF3-4410-A1DC-64E13B7DE7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854075"/>
            <a:ext cx="7543800" cy="5741988"/>
          </a:xfrm>
          <a:noFill/>
        </p:spPr>
      </p:pic>
      <p:sp>
        <p:nvSpPr>
          <p:cNvPr id="45059" name="Title 1">
            <a:extLst>
              <a:ext uri="{FF2B5EF4-FFF2-40B4-BE49-F238E27FC236}">
                <a16:creationId xmlns:a16="http://schemas.microsoft.com/office/drawing/2014/main" id="{FA33F922-03BB-4E12-86B6-0BE7BCAD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39763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V-J Day - Central Avenue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vj day 3.JPG">
            <a:extLst>
              <a:ext uri="{FF2B5EF4-FFF2-40B4-BE49-F238E27FC236}">
                <a16:creationId xmlns:a16="http://schemas.microsoft.com/office/drawing/2014/main" id="{317FB35A-4805-494C-B2B7-A58CA89A2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762000"/>
            <a:ext cx="7448550" cy="5867400"/>
          </a:xfrm>
          <a:noFill/>
        </p:spPr>
      </p:pic>
      <p:sp>
        <p:nvSpPr>
          <p:cNvPr id="46083" name="Title 1">
            <a:extLst>
              <a:ext uri="{FF2B5EF4-FFF2-40B4-BE49-F238E27FC236}">
                <a16:creationId xmlns:a16="http://schemas.microsoft.com/office/drawing/2014/main" id="{BBDC0726-D46A-4374-81EB-E90F3E73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096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V-J Day Traffic Jam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587" y="1825625"/>
            <a:ext cx="3569109" cy="4351338"/>
          </a:xfrm>
        </p:spPr>
        <p:txBody>
          <a:bodyPr/>
          <a:lstStyle/>
          <a:p>
            <a:r>
              <a:rPr lang="en-US" dirty="0"/>
              <a:t>An article appearing in a 1946 edition of the St. Petersburg Times announcing that the Don </a:t>
            </a:r>
            <a:r>
              <a:rPr lang="en-US" dirty="0" err="1"/>
              <a:t>CeSar</a:t>
            </a:r>
            <a:r>
              <a:rPr lang="en-US" dirty="0"/>
              <a:t> Hotel will no longer be a military hospital.</a:t>
            </a:r>
          </a:p>
          <a:p>
            <a:endParaRPr lang="en-US" dirty="0"/>
          </a:p>
        </p:txBody>
      </p:sp>
      <p:pic>
        <p:nvPicPr>
          <p:cNvPr id="13314" name="Picture 10" descr="C:\Documents and Settings\mathon\Desktop\Mormino Food\New Folder\3-14-2012 10-52-54 AM.jpg">
            <a:extLst>
              <a:ext uri="{FF2B5EF4-FFF2-40B4-BE49-F238E27FC236}">
                <a16:creationId xmlns:a16="http://schemas.microsoft.com/office/drawing/2014/main" id="{A2180CA3-7820-40E4-8357-51277DFB2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58"/>
            <a:ext cx="8213074" cy="577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59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502" y="1825625"/>
            <a:ext cx="3077497" cy="4351338"/>
          </a:xfrm>
        </p:spPr>
        <p:txBody>
          <a:bodyPr>
            <a:normAutofit/>
          </a:bodyPr>
          <a:lstStyle/>
          <a:p>
            <a:r>
              <a:rPr lang="en-US" dirty="0"/>
              <a:t>A 1943 story in the St. Petersburg Times covering the feeling U.S. soldiers had after leaving St. Petersburg for the war.</a:t>
            </a:r>
          </a:p>
          <a:p>
            <a:endParaRPr lang="en-US" dirty="0"/>
          </a:p>
        </p:txBody>
      </p:sp>
      <p:pic>
        <p:nvPicPr>
          <p:cNvPr id="10242" name="Picture 8" descr="C:\Documents and Settings\mathon\Desktop\Mormino new year\1-4-2012 12-20-52 PM.jpg">
            <a:extLst>
              <a:ext uri="{FF2B5EF4-FFF2-40B4-BE49-F238E27FC236}">
                <a16:creationId xmlns:a16="http://schemas.microsoft.com/office/drawing/2014/main" id="{722A090C-5D51-4177-8CCA-D4472864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88"/>
            <a:ext cx="9114503" cy="579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00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95E71F88-FC0F-4D4A-9874-A7B8605269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438" y="1524000"/>
            <a:ext cx="9193213" cy="3886200"/>
          </a:xfrm>
          <a:noFill/>
        </p:spPr>
      </p:pic>
      <p:sp>
        <p:nvSpPr>
          <p:cNvPr id="43011" name="Title 1">
            <a:extLst>
              <a:ext uri="{FF2B5EF4-FFF2-40B4-BE49-F238E27FC236}">
                <a16:creationId xmlns:a16="http://schemas.microsoft.com/office/drawing/2014/main" id="{D3036221-5FB3-4B6E-8BB3-12CC8E55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37650" cy="1143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b="1"/>
              <a:t>St. Petersburg Times Sept 20, 1944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2B4C7B7-AF73-4825-B375-3D3CBD1C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latin typeface="Arial Black" panose="020B0A04020102020204" pitchFamily="34" charset="0"/>
              </a:rPr>
              <a:t>Selling Florida After The War</a:t>
            </a:r>
          </a:p>
        </p:txBody>
      </p:sp>
      <p:pic>
        <p:nvPicPr>
          <p:cNvPr id="49155" name="Picture 2" descr="http://woodyboater.com/wp-content/uploads/2011/03/Classic-Florida-Beach.jpg">
            <a:extLst>
              <a:ext uri="{FF2B5EF4-FFF2-40B4-BE49-F238E27FC236}">
                <a16:creationId xmlns:a16="http://schemas.microsoft.com/office/drawing/2014/main" id="{939FFC19-CC4D-484B-8DC1-7F7B07984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81088"/>
            <a:ext cx="91440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7098DC7-55E9-405B-9400-9F7B3EAB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0" y="0"/>
            <a:ext cx="2971800" cy="6858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sz="4000">
                <a:latin typeface="Arial Black" panose="020B0A04020102020204" pitchFamily="34" charset="0"/>
              </a:rPr>
              <a:t>Fuel Ration Tickets: Rationing Hurt Travel to Florida </a:t>
            </a:r>
          </a:p>
        </p:txBody>
      </p:sp>
      <p:pic>
        <p:nvPicPr>
          <p:cNvPr id="9219" name="Picture 2" descr="Fuel oil, gasoline and savings bond stamps">
            <a:extLst>
              <a:ext uri="{FF2B5EF4-FFF2-40B4-BE49-F238E27FC236}">
                <a16:creationId xmlns:a16="http://schemas.microsoft.com/office/drawing/2014/main" id="{4EC461CB-FE1D-4D48-9648-A119C8C1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154" y="1825625"/>
            <a:ext cx="4463845" cy="4351338"/>
          </a:xfrm>
        </p:spPr>
        <p:txBody>
          <a:bodyPr/>
          <a:lstStyle/>
          <a:p>
            <a:r>
              <a:rPr lang="en-US" dirty="0"/>
              <a:t>A 1947 sales brochure for the State of Florida. Florida started luring former soldiers back to the Sunshine State after the end of World War II</a:t>
            </a:r>
          </a:p>
        </p:txBody>
      </p:sp>
      <p:pic>
        <p:nvPicPr>
          <p:cNvPr id="14338" name="Picture 11" descr="Come to FL">
            <a:extLst>
              <a:ext uri="{FF2B5EF4-FFF2-40B4-BE49-F238E27FC236}">
                <a16:creationId xmlns:a16="http://schemas.microsoft.com/office/drawing/2014/main" id="{9B78D681-5518-4ADA-9B1F-485D90B7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/>
          <a:stretch>
            <a:fillRect/>
          </a:stretch>
        </p:blipFill>
        <p:spPr bwMode="auto">
          <a:xfrm>
            <a:off x="15875" y="11112"/>
            <a:ext cx="7092848" cy="68550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42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154" y="1825625"/>
            <a:ext cx="4463845" cy="4351338"/>
          </a:xfrm>
        </p:spPr>
        <p:txBody>
          <a:bodyPr/>
          <a:lstStyle/>
          <a:p>
            <a:r>
              <a:rPr lang="en-US" dirty="0"/>
              <a:t>A 1947 sales brochure for the State of Florida. Florida started luring former soldiers back to the Sunshine State after the end of World War II</a:t>
            </a:r>
          </a:p>
        </p:txBody>
      </p:sp>
      <p:pic>
        <p:nvPicPr>
          <p:cNvPr id="15362" name="Picture 12" descr="Copy of Come to FL">
            <a:extLst>
              <a:ext uri="{FF2B5EF4-FFF2-40B4-BE49-F238E27FC236}">
                <a16:creationId xmlns:a16="http://schemas.microsoft.com/office/drawing/2014/main" id="{4D0F3746-61FC-4217-96DF-C48E9639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4287"/>
            <a:ext cx="6561906" cy="68625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310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55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01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15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A5FE-6732-48CA-B4A8-C726B47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47800"/>
          </a:xfrm>
          <a:solidFill>
            <a:srgbClr val="00B050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/>
              <a:t>Tourism Grinds To A Halt At The Outbreak of WWII – Resort Hotels Sit Nearly Empty</a:t>
            </a:r>
          </a:p>
        </p:txBody>
      </p:sp>
      <p:pic>
        <p:nvPicPr>
          <p:cNvPr id="10243" name="Picture 2" descr="scan005.bmp">
            <a:extLst>
              <a:ext uri="{FF2B5EF4-FFF2-40B4-BE49-F238E27FC236}">
                <a16:creationId xmlns:a16="http://schemas.microsoft.com/office/drawing/2014/main" id="{37994138-0BA3-4111-A6A3-CCB0FC5D9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3" t="3333" r="2200" b="72221"/>
          <a:stretch>
            <a:fillRect/>
          </a:stretch>
        </p:blipFill>
        <p:spPr bwMode="auto">
          <a:xfrm>
            <a:off x="152400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>
            <a:extLst>
              <a:ext uri="{FF2B5EF4-FFF2-40B4-BE49-F238E27FC236}">
                <a16:creationId xmlns:a16="http://schemas.microsoft.com/office/drawing/2014/main" id="{896D307D-F761-4226-90DC-CB36CD39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24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Black" panose="020B0A04020102020204" pitchFamily="34" charset="0"/>
              </a:rPr>
              <a:t>Soreno Hotel in St. Petersburg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4527549"/>
            <a:ext cx="10280374" cy="1649414"/>
          </a:xfrm>
        </p:spPr>
        <p:txBody>
          <a:bodyPr/>
          <a:lstStyle/>
          <a:p>
            <a:r>
              <a:rPr lang="en-US" b="1" u="sng" dirty="0"/>
              <a:t>Document 2a: Tampa Morning Tribune</a:t>
            </a:r>
            <a:endParaRPr lang="en-US" dirty="0"/>
          </a:p>
          <a:p>
            <a:r>
              <a:rPr lang="en-US" dirty="0"/>
              <a:t>Headline of a 1942 story in the Tampa Morning Tribune about how Americans were not traveling because of the war.</a:t>
            </a:r>
          </a:p>
          <a:p>
            <a:endParaRPr lang="en-US" dirty="0"/>
          </a:p>
        </p:txBody>
      </p:sp>
      <p:pic>
        <p:nvPicPr>
          <p:cNvPr id="3074" name="Picture 2" descr="30.jpg">
            <a:extLst>
              <a:ext uri="{FF2B5EF4-FFF2-40B4-BE49-F238E27FC236}">
                <a16:creationId xmlns:a16="http://schemas.microsoft.com/office/drawing/2014/main" id="{7E70AE90-0CE2-4F98-B080-9AA40E68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0"/>
          <a:stretch>
            <a:fillRect/>
          </a:stretch>
        </p:blipFill>
        <p:spPr bwMode="auto">
          <a:xfrm>
            <a:off x="403915" y="203199"/>
            <a:ext cx="11675167" cy="389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5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16" y="1825625"/>
            <a:ext cx="3932583" cy="4351338"/>
          </a:xfrm>
        </p:spPr>
        <p:txBody>
          <a:bodyPr/>
          <a:lstStyle/>
          <a:p>
            <a:r>
              <a:rPr lang="en-US" dirty="0"/>
              <a:t>A 1942 U.S. Defense Department poster encouraging Americans not to travel.</a:t>
            </a:r>
          </a:p>
          <a:p>
            <a:endParaRPr lang="en-US" dirty="0"/>
          </a:p>
        </p:txBody>
      </p:sp>
      <p:pic>
        <p:nvPicPr>
          <p:cNvPr id="4098" name="Picture 3" descr="slide-141">
            <a:extLst>
              <a:ext uri="{FF2B5EF4-FFF2-40B4-BE49-F238E27FC236}">
                <a16:creationId xmlns:a16="http://schemas.microsoft.com/office/drawing/2014/main" id="{50661ECB-B4BB-40B5-A9EE-9C2A23315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9"/>
          <a:stretch>
            <a:fillRect/>
          </a:stretch>
        </p:blipFill>
        <p:spPr bwMode="auto">
          <a:xfrm>
            <a:off x="783175" y="0"/>
            <a:ext cx="5312825" cy="688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53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8021B-BF21-4682-887E-E581647C6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AD1D2-8C41-4795-B362-8BC28B129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3" descr="Military parade 1942.jpg">
            <a:extLst>
              <a:ext uri="{FF2B5EF4-FFF2-40B4-BE49-F238E27FC236}">
                <a16:creationId xmlns:a16="http://schemas.microsoft.com/office/drawing/2014/main" id="{CE8F8F9D-0F1C-4E8A-BB94-51793873F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72" y="0"/>
            <a:ext cx="9873791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75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102" y="1825625"/>
            <a:ext cx="3497448" cy="4351338"/>
          </a:xfrm>
        </p:spPr>
        <p:txBody>
          <a:bodyPr>
            <a:normAutofit/>
          </a:bodyPr>
          <a:lstStyle/>
          <a:p>
            <a:r>
              <a:rPr lang="en-US" dirty="0"/>
              <a:t>A 1942 postcard from St. Petersburg, showing the Princess Martha Hotel – transformed into quarters for the U.S. Army Air Corps.</a:t>
            </a:r>
          </a:p>
          <a:p>
            <a:endParaRPr lang="en-US" dirty="0"/>
          </a:p>
        </p:txBody>
      </p:sp>
      <p:pic>
        <p:nvPicPr>
          <p:cNvPr id="6146" name="Picture 6" descr="D:\princess martha ww2.JPG">
            <a:extLst>
              <a:ext uri="{FF2B5EF4-FFF2-40B4-BE49-F238E27FC236}">
                <a16:creationId xmlns:a16="http://schemas.microsoft.com/office/drawing/2014/main" id="{EABB9EB5-CF02-44ED-821B-D4BA0783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8518339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32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D1-0565-4333-BDDF-ECB3AD37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66A4-29EC-41C8-B940-789DC908A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0256" y="1825625"/>
            <a:ext cx="2341743" cy="4351338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Document 4b: Clearwater Postcard</a:t>
            </a:r>
            <a:endParaRPr lang="en-US" dirty="0"/>
          </a:p>
          <a:p>
            <a:r>
              <a:rPr lang="en-US" dirty="0"/>
              <a:t>1943 postcard from the Belleview Biltmore Hotel in Clearwater, Florida. </a:t>
            </a:r>
          </a:p>
          <a:p>
            <a:endParaRPr lang="en-US" dirty="0"/>
          </a:p>
        </p:txBody>
      </p:sp>
      <p:pic>
        <p:nvPicPr>
          <p:cNvPr id="7170" name="Picture 7" descr="Belleville_Biltmore.gif">
            <a:extLst>
              <a:ext uri="{FF2B5EF4-FFF2-40B4-BE49-F238E27FC236}">
                <a16:creationId xmlns:a16="http://schemas.microsoft.com/office/drawing/2014/main" id="{04853E07-BDAC-4EF2-99FF-9AE6DA46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845495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046EA348-60F4-450F-9043-938E3D1B6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4b: Clearwater Postcard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77382-FC87-45A0-B668-266DEFBE6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1943 postcard from the Belleview Biltmore Hotel in Clearwater, Florida.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0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418</Words>
  <Application>Microsoft Office PowerPoint</Application>
  <PresentationFormat>Widescreen</PresentationFormat>
  <Paragraphs>33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Times New Roman</vt:lpstr>
      <vt:lpstr>Office Theme</vt:lpstr>
      <vt:lpstr>Entrance to St. Petersburg During The Great Depression</vt:lpstr>
      <vt:lpstr>PowerPoint Presentation</vt:lpstr>
      <vt:lpstr>Fuel Ration Tickets: Rationing Hurt Travel to Florida </vt:lpstr>
      <vt:lpstr>Tourism Grinds To A Halt At The Outbreak of WWII – Resort Hotels Sit Nearly Empty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Near Park Street</vt:lpstr>
      <vt:lpstr>Troops Training in Vinoy Park</vt:lpstr>
      <vt:lpstr>Naval Training off The Pier</vt:lpstr>
      <vt:lpstr>PowerPoint Presentation</vt:lpstr>
      <vt:lpstr>PowerPoint Presentation</vt:lpstr>
      <vt:lpstr>German POW Camp Near Dade City</vt:lpstr>
      <vt:lpstr>PowerPoint Presentation</vt:lpstr>
      <vt:lpstr>Civilian Scrap Drives</vt:lpstr>
      <vt:lpstr>PowerPoint Presentation</vt:lpstr>
      <vt:lpstr>St. Petersburg Times Oct 25, 1942</vt:lpstr>
      <vt:lpstr>V-J Day - Central Avenue </vt:lpstr>
      <vt:lpstr>V-J Day Traffic Jam </vt:lpstr>
      <vt:lpstr>PowerPoint Presentation</vt:lpstr>
      <vt:lpstr>PowerPoint Presentation</vt:lpstr>
      <vt:lpstr>St. Petersburg Times Sept 20, 1944</vt:lpstr>
      <vt:lpstr>Selling Florida After The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Maronpot Ryan</dc:creator>
  <cp:lastModifiedBy>Maronpot Ryan</cp:lastModifiedBy>
  <cp:revision>5</cp:revision>
  <dcterms:created xsi:type="dcterms:W3CDTF">2020-01-30T01:49:14Z</dcterms:created>
  <dcterms:modified xsi:type="dcterms:W3CDTF">2020-01-30T11:38:38Z</dcterms:modified>
</cp:coreProperties>
</file>