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6" r:id="rId3"/>
    <p:sldId id="267" r:id="rId4"/>
    <p:sldId id="268" r:id="rId5"/>
    <p:sldId id="258" r:id="rId6"/>
    <p:sldId id="279" r:id="rId7"/>
    <p:sldId id="282" r:id="rId8"/>
    <p:sldId id="285" r:id="rId9"/>
    <p:sldId id="295" r:id="rId10"/>
    <p:sldId id="296" r:id="rId11"/>
    <p:sldId id="298" r:id="rId12"/>
    <p:sldId id="299" r:id="rId13"/>
    <p:sldId id="301" r:id="rId14"/>
    <p:sldId id="306" r:id="rId15"/>
    <p:sldId id="309" r:id="rId16"/>
    <p:sldId id="312" r:id="rId17"/>
    <p:sldId id="321" r:id="rId18"/>
    <p:sldId id="325" r:id="rId19"/>
    <p:sldId id="326" r:id="rId20"/>
    <p:sldId id="364" r:id="rId21"/>
    <p:sldId id="360" r:id="rId22"/>
    <p:sldId id="3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3BB0F-A098-4EC2-8CD7-918626176FE1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D9A07-294E-4164-9050-F5EB77C9F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7658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8139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1903-C514-4A55-95B1-08DE5D9D4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9C4C-C090-487D-B640-402157BA7A0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36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1903-C514-4A55-95B1-08DE5D9D4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9C4C-C090-487D-B640-402157BA7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4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1903-C514-4A55-95B1-08DE5D9D4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9C4C-C090-487D-B640-402157BA7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7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1903-C514-4A55-95B1-08DE5D9D4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9C4C-C090-487D-B640-402157BA7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1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1903-C514-4A55-95B1-08DE5D9D4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9C4C-C090-487D-B640-402157BA7A0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61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1903-C514-4A55-95B1-08DE5D9D4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9C4C-C090-487D-B640-402157BA7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1903-C514-4A55-95B1-08DE5D9D4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9C4C-C090-487D-B640-402157BA7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4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1903-C514-4A55-95B1-08DE5D9D4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9C4C-C090-487D-B640-402157BA7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1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1903-C514-4A55-95B1-08DE5D9D4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9C4C-C090-487D-B640-402157BA7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8B11903-C514-4A55-95B1-08DE5D9D4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369C4C-C090-487D-B640-402157BA7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7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1903-C514-4A55-95B1-08DE5D9D4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9C4C-C090-487D-B640-402157BA7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8B11903-C514-4A55-95B1-08DE5D9D46B2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E369C4C-C090-487D-B640-402157BA7A0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0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i.dailymail.co.uk/i/pix/2009/01/14/article-1116242-030EA96B000005DC-246_468x475.jpg&amp;imgrefurl=http://www.dailymail.co.uk/sciencetech/article-1116242/Chemical-weapons-used-Persians-Roman-army-2-000-years-ago.html&amp;usg=__nThAb2LzW82ptlRNfBR3sgAnAVk=&amp;h=475&amp;w=468&amp;sz=90&amp;hl=en&amp;start=4&amp;zoom=1&amp;tbnid=hnbeUQvWtNTmJM:&amp;tbnh=129&amp;tbnw=127&amp;prev=/images?q=persian+king+darius&amp;um=1&amp;hl=en&amp;tbs=isch:1&amp;um=1&amp;itbs=1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 idx="4294967295"/>
          </p:nvPr>
        </p:nvSpPr>
        <p:spPr>
          <a:xfrm>
            <a:off x="3048000" y="1143000"/>
            <a:ext cx="7772400" cy="183038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66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Greece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34001">
            <a:off x="3842066" y="4227780"/>
            <a:ext cx="3076731" cy="191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3600" y="685801"/>
            <a:ext cx="2855104" cy="300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96201" y="2590800"/>
            <a:ext cx="2155041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893601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Sparta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dirty="0"/>
              <a:t>Spartans developed a militaristic society to keep control over the people</a:t>
            </a:r>
          </a:p>
          <a:p>
            <a:pPr lvl="1"/>
            <a:r>
              <a:rPr kumimoji="0" lang="en-US" dirty="0"/>
              <a:t>Started this after they suppressed a 30 year revolt by the </a:t>
            </a:r>
            <a:r>
              <a:rPr kumimoji="0" lang="en-US" dirty="0" smtClean="0"/>
              <a:t>helots</a:t>
            </a:r>
          </a:p>
          <a:p>
            <a:r>
              <a:rPr lang="en-US" dirty="0"/>
              <a:t>All life revolved around the army</a:t>
            </a:r>
          </a:p>
          <a:p>
            <a:pPr lvl="1"/>
            <a:r>
              <a:rPr lang="en-US" dirty="0"/>
              <a:t>Only healthy babies were allowed to live</a:t>
            </a:r>
          </a:p>
          <a:p>
            <a:pPr lvl="1"/>
            <a:r>
              <a:rPr lang="en-US" dirty="0"/>
              <a:t>Boys entered the military at age 7</a:t>
            </a:r>
          </a:p>
          <a:p>
            <a:pPr lvl="1"/>
            <a:r>
              <a:rPr lang="en-US" dirty="0"/>
              <a:t>Stayed in the military until age </a:t>
            </a:r>
            <a:r>
              <a:rPr lang="en-US" dirty="0" smtClean="0"/>
              <a:t>60</a:t>
            </a:r>
          </a:p>
          <a:p>
            <a:pPr marL="201168" lvl="1" indent="0">
              <a:buNone/>
            </a:pPr>
            <a:r>
              <a:rPr lang="en-US" dirty="0" smtClean="0"/>
              <a:t>Hoplite soldiers used the phalanx formation. 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6148" name="Picture 4" descr="394__The_300_Spartans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83" y="2960427"/>
            <a:ext cx="5988065" cy="281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2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Role of Women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828800"/>
            <a:ext cx="5334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Women, like men, were expected to exercise and be strong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Spartan women trained in gymnastics, boxing, and wrestling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Needed to produce healthy babies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Had more freedoms than other Greek women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Could go shopping in the marketplace, express political opinions, own property, etc. </a:t>
            </a:r>
            <a:r>
              <a:rPr lang="en-US" sz="2000">
                <a:sym typeface="Wingdings" panose="05000000000000000000" pitchFamily="2" charset="2"/>
              </a:rPr>
              <a:t> could NOT take part in government though</a:t>
            </a:r>
            <a:endParaRPr lang="en-US" sz="2000"/>
          </a:p>
        </p:txBody>
      </p:sp>
      <p:pic>
        <p:nvPicPr>
          <p:cNvPr id="8196" name="Picture 4" descr="womeno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28463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71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Sparta’s Government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2 kings ruled Sparta, but had little power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Led the army &amp; conducted religious services – that’s it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Assembly had most power = group of male citizens over age of 30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Council of Elders served as Supreme Court and proposed laws to the Assembly = 28 men over age of </a:t>
            </a:r>
            <a:r>
              <a:rPr lang="en-US" sz="2800" dirty="0" smtClean="0"/>
              <a:t>60</a:t>
            </a:r>
          </a:p>
          <a:p>
            <a:r>
              <a:rPr lang="en-US" dirty="0"/>
              <a:t>Sparta was behind other city-states in economics, philosophy, science, and arts</a:t>
            </a:r>
          </a:p>
          <a:p>
            <a:pPr lvl="1"/>
            <a:r>
              <a:rPr lang="en-US" dirty="0"/>
              <a:t>Rulers afraid of change; afraid of outside influence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90114" name="Picture 2" descr="http://vignette2.wikia.nocookie.net/300/images/6/6e/Leonidas_1.jpg/revision/latest?cb=2012040617565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55" y="2105617"/>
            <a:ext cx="5653572" cy="30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34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Athens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672" y="1971675"/>
            <a:ext cx="42672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0" lang="en-US" dirty="0"/>
              <a:t>Founded by descendants of </a:t>
            </a:r>
            <a:r>
              <a:rPr kumimoji="0" lang="en-US" dirty="0" err="1"/>
              <a:t>Mycenaeans</a:t>
            </a:r>
            <a:endParaRPr kumimoji="0" lang="en-US" dirty="0"/>
          </a:p>
          <a:p>
            <a:r>
              <a:rPr lang="en-US" dirty="0" smtClean="0"/>
              <a:t>Athens</a:t>
            </a:r>
            <a:r>
              <a:rPr lang="en-US" dirty="0"/>
              <a:t>’ citizenship included more people than Sparta’s did</a:t>
            </a:r>
          </a:p>
          <a:p>
            <a:pPr lvl="1"/>
            <a:r>
              <a:rPr lang="en-US" b="1" u="sng" dirty="0"/>
              <a:t>Constitution</a:t>
            </a:r>
            <a:r>
              <a:rPr lang="en-US" dirty="0"/>
              <a:t> (plan of government) = said that all free, Athenian-born men were citizens, whether they owned land or not</a:t>
            </a:r>
          </a:p>
          <a:p>
            <a:pPr lvl="1"/>
            <a:r>
              <a:rPr lang="en-US" dirty="0"/>
              <a:t>Reduced friction between social </a:t>
            </a:r>
            <a:r>
              <a:rPr lang="en-US" dirty="0" smtClean="0"/>
              <a:t>classes</a:t>
            </a:r>
          </a:p>
          <a:p>
            <a:pPr marL="0">
              <a:buNone/>
            </a:pPr>
            <a:r>
              <a:rPr lang="en-US" dirty="0" smtClean="0"/>
              <a:t>Athenians practiced </a:t>
            </a:r>
            <a:r>
              <a:rPr lang="en-US" b="1" u="sng" dirty="0" smtClean="0"/>
              <a:t>democracy-</a:t>
            </a:r>
            <a:r>
              <a:rPr lang="en-US" u="sng" dirty="0" smtClean="0"/>
              <a:t> </a:t>
            </a:r>
            <a:r>
              <a:rPr lang="en-US" dirty="0" smtClean="0"/>
              <a:t>citizens could direct government decision by voting.</a:t>
            </a:r>
            <a:endParaRPr lang="en-US" b="1" u="sng" dirty="0"/>
          </a:p>
          <a:p>
            <a:pPr>
              <a:lnSpc>
                <a:spcPct val="90000"/>
              </a:lnSpc>
            </a:pPr>
            <a:endParaRPr kumimoji="0" lang="en-US" dirty="0"/>
          </a:p>
        </p:txBody>
      </p:sp>
      <p:pic>
        <p:nvPicPr>
          <p:cNvPr id="11268" name="Picture 4" descr="attica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85800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Ath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971800"/>
            <a:ext cx="20859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47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Athenian Democracy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015" y="1905000"/>
            <a:ext cx="5029200" cy="4343400"/>
          </a:xfrm>
        </p:spPr>
        <p:txBody>
          <a:bodyPr/>
          <a:lstStyle/>
          <a:p>
            <a:r>
              <a:rPr lang="en-US" sz="2400" dirty="0" smtClean="0"/>
              <a:t>Assembly </a:t>
            </a:r>
            <a:r>
              <a:rPr lang="en-US" sz="2400" dirty="0"/>
              <a:t>became the most powerful political body</a:t>
            </a:r>
          </a:p>
          <a:p>
            <a:pPr lvl="1"/>
            <a:r>
              <a:rPr lang="en-US" sz="2000" dirty="0"/>
              <a:t>Members were chosen by a lottery system – limit of 500 people</a:t>
            </a:r>
          </a:p>
          <a:p>
            <a:pPr lvl="1"/>
            <a:r>
              <a:rPr lang="en-US" sz="2000" dirty="0"/>
              <a:t>Open to all </a:t>
            </a:r>
            <a:r>
              <a:rPr lang="en-US" sz="2000" dirty="0" smtClean="0"/>
              <a:t>citizens</a:t>
            </a:r>
          </a:p>
          <a:p>
            <a:r>
              <a:rPr lang="en-US" dirty="0"/>
              <a:t>Note: Citizens still only 20% of population </a:t>
            </a:r>
            <a:r>
              <a:rPr lang="en-US" dirty="0">
                <a:sym typeface="Wingdings" panose="05000000000000000000" pitchFamily="2" charset="2"/>
              </a:rPr>
              <a:t> excluded slaves, women, and foreign-born</a:t>
            </a:r>
          </a:p>
          <a:p>
            <a:r>
              <a:rPr lang="en-US" dirty="0">
                <a:sym typeface="Wingdings" panose="05000000000000000000" pitchFamily="2" charset="2"/>
              </a:rPr>
              <a:t>Citizens considered equal before the law; granted freedom of speech</a:t>
            </a:r>
            <a:endParaRPr lang="en-US" dirty="0"/>
          </a:p>
          <a:p>
            <a:pPr lvl="1"/>
            <a:endParaRPr lang="en-US" sz="2000" dirty="0"/>
          </a:p>
        </p:txBody>
      </p:sp>
      <p:pic>
        <p:nvPicPr>
          <p:cNvPr id="16388" name="Picture 4" descr="Cleisth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2286000"/>
            <a:ext cx="280987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31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Athenian Education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kumimoji="0" lang="en-US" dirty="0"/>
              <a:t>Depended on social &amp; economic status</a:t>
            </a:r>
          </a:p>
          <a:p>
            <a:r>
              <a:rPr kumimoji="0" lang="en-US" dirty="0"/>
              <a:t>Athenian citizens were required to educate their sons</a:t>
            </a:r>
          </a:p>
          <a:p>
            <a:r>
              <a:rPr kumimoji="0" lang="en-US" dirty="0"/>
              <a:t>Girls didn’t receive a formal education – were trained in household </a:t>
            </a:r>
            <a:r>
              <a:rPr kumimoji="0" lang="en-US" dirty="0" smtClean="0"/>
              <a:t>duties</a:t>
            </a:r>
          </a:p>
          <a:p>
            <a:r>
              <a:rPr lang="en-US" dirty="0"/>
              <a:t>Main textbooks were </a:t>
            </a:r>
            <a:r>
              <a:rPr lang="en-US" i="1" dirty="0"/>
              <a:t>the Iliad</a:t>
            </a:r>
            <a:r>
              <a:rPr lang="en-US" dirty="0"/>
              <a:t> and </a:t>
            </a:r>
            <a:r>
              <a:rPr lang="en-US" i="1" dirty="0"/>
              <a:t>the Odyssey</a:t>
            </a:r>
            <a:endParaRPr lang="en-US" dirty="0"/>
          </a:p>
          <a:p>
            <a:r>
              <a:rPr lang="en-US" dirty="0"/>
              <a:t>Learned arithmetic, geometry, drawing, music, gymnastics, and </a:t>
            </a:r>
            <a:r>
              <a:rPr lang="en-US" b="1" u="sng" dirty="0"/>
              <a:t>rhetoric</a:t>
            </a:r>
            <a:r>
              <a:rPr lang="en-US" dirty="0"/>
              <a:t> (art of public speaking)</a:t>
            </a:r>
          </a:p>
          <a:p>
            <a:r>
              <a:rPr lang="en-US" dirty="0"/>
              <a:t>At 18, boys entered the military for 2 years</a:t>
            </a:r>
          </a:p>
          <a:p>
            <a:endParaRPr kumimoji="0" lang="en-US" dirty="0"/>
          </a:p>
        </p:txBody>
      </p:sp>
      <p:pic>
        <p:nvPicPr>
          <p:cNvPr id="79874" name="Picture 2" descr="http://www.ushistory.org/civ/images/000368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128" y="1630369"/>
            <a:ext cx="2883943" cy="44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6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Quick Overview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32012" y="1845733"/>
            <a:ext cx="5803027" cy="437764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400s BCE </a:t>
            </a:r>
            <a:r>
              <a:rPr lang="en-US" sz="2800" dirty="0">
                <a:sym typeface="Wingdings" panose="05000000000000000000" pitchFamily="2" charset="2"/>
              </a:rPr>
              <a:t> Persian Empire had strongest military in the world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anose="05000000000000000000" pitchFamily="2" charset="2"/>
              </a:rPr>
              <a:t>Persian Empire wanted to invade Europe and expand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anose="05000000000000000000" pitchFamily="2" charset="2"/>
              </a:rPr>
              <a:t>Greek city-states cooperated in resisting Persian </a:t>
            </a:r>
            <a:r>
              <a:rPr lang="en-US" sz="2800" dirty="0" smtClean="0">
                <a:sym typeface="Wingdings" panose="05000000000000000000" pitchFamily="2" charset="2"/>
              </a:rPr>
              <a:t>attacks</a:t>
            </a:r>
          </a:p>
          <a:p>
            <a:pPr lvl="1"/>
            <a:r>
              <a:rPr lang="en-US" sz="2600" dirty="0" smtClean="0">
                <a:sym typeface="Wingdings" panose="05000000000000000000" pitchFamily="2" charset="2"/>
              </a:rPr>
              <a:t>Battle of Marathon- Greeks win victory in first invasion.</a:t>
            </a:r>
          </a:p>
          <a:p>
            <a:pPr lvl="1"/>
            <a:r>
              <a:rPr lang="en-US" sz="2600" dirty="0" smtClean="0">
                <a:sym typeface="Wingdings" panose="05000000000000000000" pitchFamily="2" charset="2"/>
              </a:rPr>
              <a:t>Battle of Thermopylae- 300 Spartans in the second invasion. </a:t>
            </a:r>
          </a:p>
          <a:p>
            <a:pPr lvl="1"/>
            <a:r>
              <a:rPr lang="en-US" sz="2600" dirty="0" smtClean="0">
                <a:sym typeface="Wingdings" panose="05000000000000000000" pitchFamily="2" charset="2"/>
              </a:rPr>
              <a:t>Battle of Salamis- Naval battle where the Greeks sealed victory in the second invasion. </a:t>
            </a:r>
            <a:endParaRPr lang="en-US" sz="26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anose="05000000000000000000" pitchFamily="2" charset="2"/>
              </a:rPr>
              <a:t>After victory against Persia, the Greeks enjoyed a “golden age</a:t>
            </a:r>
            <a:r>
              <a:rPr lang="en-US" sz="2800" dirty="0" smtClean="0">
                <a:sym typeface="Wingdings" panose="05000000000000000000" pitchFamily="2" charset="2"/>
              </a:rPr>
              <a:t>”</a:t>
            </a:r>
            <a:endParaRPr lang="en-US" sz="2800" dirty="0">
              <a:sym typeface="Wingdings" panose="05000000000000000000" pitchFamily="2" charset="2"/>
            </a:endParaRPr>
          </a:p>
        </p:txBody>
      </p:sp>
      <p:pic>
        <p:nvPicPr>
          <p:cNvPr id="5" name="Picture 4" descr="io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59" y="272690"/>
            <a:ext cx="3305033" cy="29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rticle-1116242-030EA96B000005DC-246_468x47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5" y="3404865"/>
            <a:ext cx="2889297" cy="293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480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4682" y="850108"/>
            <a:ext cx="7772400" cy="685800"/>
          </a:xfrm>
        </p:spPr>
        <p:txBody>
          <a:bodyPr/>
          <a:lstStyle/>
          <a:p>
            <a:r>
              <a:rPr lang="en-US" sz="4000" dirty="0"/>
              <a:t>Golden Age of Athens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457" y="1754875"/>
            <a:ext cx="47244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kumimoji="0" lang="en-US" dirty="0"/>
              <a:t>Athenian general Pericles rebuilt Athens to become the most beautiful city in Greece</a:t>
            </a:r>
          </a:p>
          <a:p>
            <a:pPr>
              <a:lnSpc>
                <a:spcPct val="90000"/>
              </a:lnSpc>
            </a:pPr>
            <a:r>
              <a:rPr kumimoji="0" lang="en-US" dirty="0"/>
              <a:t>Public buildings = fancy; Athenian homes = simple</a:t>
            </a:r>
          </a:p>
          <a:p>
            <a:pPr>
              <a:lnSpc>
                <a:spcPct val="90000"/>
              </a:lnSpc>
            </a:pPr>
            <a:r>
              <a:rPr kumimoji="0" lang="en-US" dirty="0"/>
              <a:t>Most famous building built = Parthenon atop the </a:t>
            </a:r>
            <a:r>
              <a:rPr kumimoji="0" lang="en-US" dirty="0" smtClean="0"/>
              <a:t>Acropolis</a:t>
            </a:r>
          </a:p>
          <a:p>
            <a:r>
              <a:rPr lang="en-US" sz="2800" dirty="0"/>
              <a:t>Greek civilization reached its peak in the mid-400s BCE, particularly in Athens</a:t>
            </a:r>
          </a:p>
          <a:p>
            <a:pPr lvl="1"/>
            <a:r>
              <a:rPr lang="en-US" sz="2400" dirty="0"/>
              <a:t>Known as the Golden Age</a:t>
            </a:r>
          </a:p>
          <a:p>
            <a:pPr lvl="1"/>
            <a:r>
              <a:rPr lang="en-US" sz="2400" dirty="0"/>
              <a:t>Artists created beautiful architecture, sculptures, paintings</a:t>
            </a:r>
          </a:p>
          <a:p>
            <a:pPr lvl="1"/>
            <a:r>
              <a:rPr lang="en-US" sz="2400" dirty="0"/>
              <a:t>Artistic style was </a:t>
            </a:r>
            <a:r>
              <a:rPr lang="en-US" sz="2400" b="1" u="sng" dirty="0"/>
              <a:t>classical </a:t>
            </a:r>
            <a:r>
              <a:rPr lang="en-US" sz="2400" dirty="0"/>
              <a:t>= simple, graceful, and balanced</a:t>
            </a:r>
          </a:p>
          <a:p>
            <a:pPr lvl="1"/>
            <a:r>
              <a:rPr lang="en-US" sz="2400" dirty="0"/>
              <a:t>Advancements in philosophy, literature, and drama</a:t>
            </a:r>
          </a:p>
          <a:p>
            <a:pPr>
              <a:lnSpc>
                <a:spcPct val="90000"/>
              </a:lnSpc>
            </a:pPr>
            <a:endParaRPr kumimoji="0" lang="en-US" dirty="0"/>
          </a:p>
        </p:txBody>
      </p:sp>
      <p:pic>
        <p:nvPicPr>
          <p:cNvPr id="31748" name="Picture 4" descr="peric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72069"/>
            <a:ext cx="3106706" cy="309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parthe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49287"/>
            <a:ext cx="4279116" cy="275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47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oric_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22415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5867400" cy="1295400"/>
          </a:xfrm>
        </p:spPr>
        <p:txBody>
          <a:bodyPr/>
          <a:lstStyle/>
          <a:p>
            <a:r>
              <a:rPr lang="en-US"/>
              <a:t>Building for the Gods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0" y="1981200"/>
            <a:ext cx="4495800" cy="4572000"/>
          </a:xfrm>
        </p:spPr>
        <p:txBody>
          <a:bodyPr/>
          <a:lstStyle/>
          <a:p>
            <a:r>
              <a:rPr lang="en-US" sz="2400"/>
              <a:t>Temples were where deities could live</a:t>
            </a:r>
          </a:p>
          <a:p>
            <a:r>
              <a:rPr lang="en-US" sz="2400"/>
              <a:t>Greek architects understood illusion and </a:t>
            </a:r>
            <a:r>
              <a:rPr lang="en-US" sz="2400" b="1" u="sng"/>
              <a:t>perspective</a:t>
            </a:r>
            <a:r>
              <a:rPr lang="en-US" sz="2400"/>
              <a:t> = the artistic showing of distances as they appear to the eye</a:t>
            </a:r>
          </a:p>
          <a:p>
            <a:r>
              <a:rPr lang="en-US" sz="2400"/>
              <a:t>Created the impression of perfection</a:t>
            </a:r>
          </a:p>
        </p:txBody>
      </p:sp>
      <p:pic>
        <p:nvPicPr>
          <p:cNvPr id="50181" name="Picture 5" descr="colu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1"/>
            <a:ext cx="2241550" cy="3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64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5334000" cy="984250"/>
          </a:xfrm>
        </p:spPr>
        <p:txBody>
          <a:bodyPr/>
          <a:lstStyle/>
          <a:p>
            <a:r>
              <a:rPr lang="en-US"/>
              <a:t>Greek Arts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14600"/>
            <a:ext cx="5181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Excelled at portraying the human form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Some ancient Greek vases still exist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Different shapes for different purposes</a:t>
            </a:r>
          </a:p>
          <a:p>
            <a:pPr lvl="1">
              <a:lnSpc>
                <a:spcPct val="90000"/>
              </a:lnSpc>
            </a:pPr>
            <a:r>
              <a:rPr lang="en-US" sz="2100" dirty="0" err="1"/>
              <a:t>Krater</a:t>
            </a:r>
            <a:r>
              <a:rPr lang="en-US" sz="2100" dirty="0"/>
              <a:t> = two-handled vase with a wide mouth --&gt; good for mixing water and wine</a:t>
            </a:r>
          </a:p>
          <a:p>
            <a:pPr lvl="1">
              <a:lnSpc>
                <a:spcPct val="90000"/>
              </a:lnSpc>
            </a:pPr>
            <a:r>
              <a:rPr lang="en-US" sz="2100" b="1" u="sng" dirty="0"/>
              <a:t>Amphora</a:t>
            </a:r>
            <a:r>
              <a:rPr lang="en-US" sz="2100" dirty="0"/>
              <a:t> = large vase for storing oil &amp; other supplies --&gt; decorated with art showing mythology</a:t>
            </a:r>
          </a:p>
          <a:p>
            <a:pPr lvl="1">
              <a:lnSpc>
                <a:spcPct val="90000"/>
              </a:lnSpc>
            </a:pPr>
            <a:r>
              <a:rPr lang="en-US" sz="2100" dirty="0" err="1"/>
              <a:t>Kylix</a:t>
            </a:r>
            <a:r>
              <a:rPr lang="en-US" sz="2100" dirty="0"/>
              <a:t> = drinking cup --&gt; decorated with scenes of everyday life</a:t>
            </a:r>
          </a:p>
        </p:txBody>
      </p:sp>
      <p:pic>
        <p:nvPicPr>
          <p:cNvPr id="51204" name="Picture 4" descr="krater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685801"/>
            <a:ext cx="2460625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AtticBlackfigureAmph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52800"/>
            <a:ext cx="1676400" cy="30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Euph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352800"/>
            <a:ext cx="1752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7" name="Line 7"/>
          <p:cNvSpPr>
            <a:spLocks noChangeShapeType="1"/>
          </p:cNvSpPr>
          <p:nvPr/>
        </p:nvSpPr>
        <p:spPr bwMode="auto">
          <a:xfrm flipV="1">
            <a:off x="5943600" y="1295400"/>
            <a:ext cx="19050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V="1">
            <a:off x="6172200" y="3657600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V="1">
            <a:off x="6096000" y="5181600"/>
            <a:ext cx="3429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2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8/87/ArchaicG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68" y="0"/>
            <a:ext cx="8612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781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5733"/>
            <a:ext cx="6946711" cy="45141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1) The formation of Greek cultural traditions: philosophy based on human reason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) Socrates (470-399 BCE): “An unexamined life is not worth living” </a:t>
            </a:r>
            <a:endParaRPr lang="en-US" dirty="0" smtClean="0"/>
          </a:p>
          <a:p>
            <a:pPr lvl="1"/>
            <a:r>
              <a:rPr lang="en-US" dirty="0" smtClean="0"/>
              <a:t>a</a:t>
            </a:r>
            <a:r>
              <a:rPr lang="en-US" dirty="0"/>
              <a:t>. Encouraged reflection on questions of ethics and morality b. Was condemned to death on charge of corrupting Athenian youths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) Plato (430-347 BCE): A zealous disciple of </a:t>
            </a:r>
            <a:r>
              <a:rPr lang="en-US" dirty="0" smtClean="0"/>
              <a:t>Socrates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a. The theory of Forms or Ideas—world of ideal qualities </a:t>
            </a:r>
            <a:endParaRPr lang="en-US" dirty="0" smtClean="0"/>
          </a:p>
          <a:p>
            <a:pPr lvl="1"/>
            <a:r>
              <a:rPr lang="en-US" dirty="0" smtClean="0"/>
              <a:t>b</a:t>
            </a:r>
            <a:r>
              <a:rPr lang="en-US" dirty="0"/>
              <a:t>. This world is imperfect reflection of world of Forms c. His Republic expressed the ideal of philosophical </a:t>
            </a:r>
            <a:r>
              <a:rPr lang="en-US" dirty="0" smtClean="0"/>
              <a:t>kings</a:t>
            </a:r>
          </a:p>
          <a:p>
            <a:r>
              <a:rPr lang="en-US" dirty="0" smtClean="0"/>
              <a:t> </a:t>
            </a:r>
            <a:r>
              <a:rPr lang="en-US" dirty="0"/>
              <a:t>4) Aristotle (384-322 BCE): Plato’s student, but distrusted theory of </a:t>
            </a:r>
            <a:r>
              <a:rPr lang="en-US" dirty="0" smtClean="0"/>
              <a:t>Forms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a. Devised rules of logic to construct powerful arguments </a:t>
            </a:r>
            <a:endParaRPr lang="en-US" dirty="0" smtClean="0"/>
          </a:p>
          <a:p>
            <a:pPr lvl="1"/>
            <a:r>
              <a:rPr lang="en-US" dirty="0" smtClean="0"/>
              <a:t>b</a:t>
            </a:r>
            <a:r>
              <a:rPr lang="en-US" dirty="0"/>
              <a:t>. Philosophers should rely on senses to provide accurate </a:t>
            </a:r>
            <a:r>
              <a:rPr lang="en-US" dirty="0" smtClean="0"/>
              <a:t>info</a:t>
            </a:r>
          </a:p>
          <a:p>
            <a:r>
              <a:rPr lang="en-US" dirty="0" smtClean="0"/>
              <a:t> </a:t>
            </a:r>
            <a:r>
              <a:rPr lang="en-US" dirty="0"/>
              <a:t>5) Legacy of Greek </a:t>
            </a:r>
            <a:r>
              <a:rPr lang="en-US"/>
              <a:t>philosophy </a:t>
            </a:r>
            <a:endParaRPr lang="en-US" smtClean="0"/>
          </a:p>
          <a:p>
            <a:pPr lvl="1"/>
            <a:r>
              <a:rPr lang="en-US" smtClean="0"/>
              <a:t>a</a:t>
            </a:r>
            <a:r>
              <a:rPr lang="en-US" dirty="0"/>
              <a:t>. Intellectual authorities for European philosophers until </a:t>
            </a:r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century CE</a:t>
            </a:r>
          </a:p>
          <a:p>
            <a:pPr lvl="1"/>
            <a:r>
              <a:rPr lang="en-US" dirty="0" smtClean="0"/>
              <a:t>b</a:t>
            </a:r>
            <a:r>
              <a:rPr lang="en-US" dirty="0"/>
              <a:t>. Intellectual inspiration for Christian and Islamic theologians</a:t>
            </a:r>
          </a:p>
        </p:txBody>
      </p:sp>
      <p:pic>
        <p:nvPicPr>
          <p:cNvPr id="1026" name="Picture 2" descr="https://upload.wikimedia.org/wikipedia/commons/a/a4/Socrates_Louv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502" y="1384615"/>
            <a:ext cx="4077269" cy="543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35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622" y="218364"/>
            <a:ext cx="10058400" cy="1450757"/>
          </a:xfrm>
        </p:spPr>
        <p:txBody>
          <a:bodyPr/>
          <a:lstStyle/>
          <a:p>
            <a:r>
              <a:rPr kumimoji="0" lang="en-US" dirty="0"/>
              <a:t>The Peloponnesian War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622" y="2023155"/>
            <a:ext cx="5944965" cy="4023360"/>
          </a:xfrm>
        </p:spPr>
        <p:txBody>
          <a:bodyPr>
            <a:normAutofit fontScale="92500" lnSpcReduction="10000"/>
          </a:bodyPr>
          <a:lstStyle/>
          <a:p>
            <a:r>
              <a:rPr kumimoji="0" lang="en-US" dirty="0"/>
              <a:t>Persian threat remained even though they lost the Persian Wars</a:t>
            </a:r>
          </a:p>
          <a:p>
            <a:r>
              <a:rPr kumimoji="0" lang="en-US" dirty="0"/>
              <a:t>Most city-states (but not Sparta) joined together in </a:t>
            </a:r>
            <a:r>
              <a:rPr kumimoji="0" lang="en-US" dirty="0" err="1"/>
              <a:t>Delian</a:t>
            </a:r>
            <a:r>
              <a:rPr kumimoji="0" lang="en-US" dirty="0"/>
              <a:t> League to protect themselves from the </a:t>
            </a:r>
            <a:r>
              <a:rPr kumimoji="0" lang="en-US" dirty="0" smtClean="0"/>
              <a:t>Persians</a:t>
            </a:r>
          </a:p>
          <a:p>
            <a:r>
              <a:rPr lang="en-US" dirty="0"/>
              <a:t>They freed Ionia from Persian rule</a:t>
            </a:r>
          </a:p>
          <a:p>
            <a:r>
              <a:rPr lang="en-US" dirty="0" smtClean="0"/>
              <a:t>Made </a:t>
            </a:r>
            <a:r>
              <a:rPr lang="en-US" dirty="0"/>
              <a:t>Greece rich because trade </a:t>
            </a:r>
            <a:r>
              <a:rPr lang="en-US" dirty="0" smtClean="0"/>
              <a:t>grew</a:t>
            </a:r>
          </a:p>
          <a:p>
            <a:r>
              <a:rPr lang="en-US" sz="2400" dirty="0"/>
              <a:t>Athens began to dominate the other city-states</a:t>
            </a:r>
          </a:p>
          <a:p>
            <a:pPr lvl="1"/>
            <a:r>
              <a:rPr lang="en-US" sz="2000" dirty="0"/>
              <a:t>Several city-states formed an alliance against Athens</a:t>
            </a:r>
          </a:p>
          <a:p>
            <a:pPr lvl="1"/>
            <a:r>
              <a:rPr lang="en-US" sz="2000" dirty="0"/>
              <a:t>Led by Sparta</a:t>
            </a:r>
          </a:p>
          <a:p>
            <a:pPr lvl="1"/>
            <a:r>
              <a:rPr lang="en-US" sz="2000" dirty="0"/>
              <a:t>Threatened by Athens’ economic and political power and influence</a:t>
            </a:r>
          </a:p>
          <a:p>
            <a:pPr lvl="1"/>
            <a:r>
              <a:rPr lang="en-US" sz="2000" dirty="0"/>
              <a:t>Sparta was afraid and jealous of Athens</a:t>
            </a:r>
          </a:p>
          <a:p>
            <a:endParaRPr lang="en-US" dirty="0"/>
          </a:p>
          <a:p>
            <a:endParaRPr kumimoji="0" lang="en-US" dirty="0"/>
          </a:p>
        </p:txBody>
      </p:sp>
      <p:pic>
        <p:nvPicPr>
          <p:cNvPr id="4" name="Picture 4" descr="pelopwar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91" y="1213576"/>
            <a:ext cx="5355609" cy="564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6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830"/>
            <a:ext cx="10058400" cy="1450757"/>
          </a:xfrm>
        </p:spPr>
        <p:txBody>
          <a:bodyPr/>
          <a:lstStyle/>
          <a:p>
            <a:r>
              <a:rPr kumimoji="0" lang="en-US" dirty="0"/>
              <a:t>The </a:t>
            </a:r>
            <a:r>
              <a:rPr kumimoji="0" lang="en-US" dirty="0" smtClean="0"/>
              <a:t>Conflict [431 </a:t>
            </a:r>
            <a:r>
              <a:rPr kumimoji="0" lang="en-US" dirty="0"/>
              <a:t>BCE - 404 BCE]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21" y="1790700"/>
            <a:ext cx="4572000" cy="4828464"/>
          </a:xfrm>
        </p:spPr>
        <p:txBody>
          <a:bodyPr>
            <a:normAutofit/>
          </a:bodyPr>
          <a:lstStyle/>
          <a:p>
            <a:r>
              <a:rPr kumimoji="0" lang="en-US" dirty="0"/>
              <a:t>Peloponnesian War = fought between Athens (and its allies) and Sparta (and its allies)</a:t>
            </a:r>
          </a:p>
          <a:p>
            <a:r>
              <a:rPr kumimoji="0" lang="en-US" dirty="0"/>
              <a:t>Sparta allied itself with Persia -- made a deal for their </a:t>
            </a:r>
            <a:r>
              <a:rPr kumimoji="0" lang="en-US" dirty="0" smtClean="0"/>
              <a:t>help</a:t>
            </a:r>
          </a:p>
          <a:p>
            <a:r>
              <a:rPr lang="en-US" sz="2400" dirty="0"/>
              <a:t>Plague hit Athens -- killed 1/3 of its people (including General Pericles)</a:t>
            </a:r>
          </a:p>
          <a:p>
            <a:pPr lvl="1"/>
            <a:r>
              <a:rPr lang="en-US" sz="2000" dirty="0"/>
              <a:t>After Pericles died, some Athenians wanted to surrender and others wanted to keep fighting</a:t>
            </a:r>
          </a:p>
          <a:p>
            <a:pPr lvl="1"/>
            <a:r>
              <a:rPr lang="en-US" sz="2000" dirty="0"/>
              <a:t>No decision made -- fighting continued for many </a:t>
            </a:r>
            <a:r>
              <a:rPr lang="en-US" sz="2000" dirty="0" smtClean="0"/>
              <a:t>years</a:t>
            </a:r>
          </a:p>
          <a:p>
            <a:pPr marL="201168" lvl="1" indent="0">
              <a:buNone/>
            </a:pPr>
            <a:r>
              <a:rPr lang="en-US" sz="2000" dirty="0" smtClean="0"/>
              <a:t>Athens surrenders in 404 BCE- Weakens democracy and all city states.</a:t>
            </a:r>
            <a:endParaRPr lang="en-US" sz="2000" dirty="0"/>
          </a:p>
          <a:p>
            <a:endParaRPr kumimoji="0" lang="en-US" dirty="0"/>
          </a:p>
        </p:txBody>
      </p:sp>
      <p:pic>
        <p:nvPicPr>
          <p:cNvPr id="40964" name="Picture 4" descr="Peloponnesian-War-map-L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48" y="1790700"/>
            <a:ext cx="4868839" cy="495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7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90433" y="880281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Aegean Area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289" y="2057400"/>
            <a:ext cx="4953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3/4 of Greek mainland = mountains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Protected Greeks from foreign invaders/attackers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Kept Greeks isolated from other communities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Prevented Greeks from uniting under one government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Between the mountain ranges = fertile plains good for farming</a:t>
            </a:r>
          </a:p>
        </p:txBody>
      </p:sp>
      <p:pic>
        <p:nvPicPr>
          <p:cNvPr id="27652" name="Picture 4" descr="440_SRphoto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22" y="2057400"/>
            <a:ext cx="5923899" cy="397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9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/>
              <a:t>The Aegean Area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8054" y="1925472"/>
            <a:ext cx="44958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Mild climate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people spent much of their time outdoors</a:t>
            </a:r>
          </a:p>
          <a:p>
            <a:r>
              <a:rPr lang="en-US" sz="2800" dirty="0" smtClean="0"/>
              <a:t>Despite </a:t>
            </a:r>
            <a:r>
              <a:rPr lang="en-US" sz="2800" dirty="0"/>
              <a:t>lack of </a:t>
            </a:r>
            <a:r>
              <a:rPr lang="en-US" sz="2800" dirty="0" smtClean="0"/>
              <a:t>government Greeks </a:t>
            </a:r>
            <a:r>
              <a:rPr lang="en-US" sz="2800" dirty="0"/>
              <a:t>spoke same language &amp; practiced same religion (polytheistic)</a:t>
            </a:r>
          </a:p>
          <a:p>
            <a:r>
              <a:rPr lang="en-US" sz="2800" dirty="0"/>
              <a:t>Greeks turned to the seas to earn a living --&gt; no place in Greece is more than 50 miles from a coast</a:t>
            </a:r>
          </a:p>
          <a:p>
            <a:endParaRPr lang="en-US" sz="2600" dirty="0" smtClean="0"/>
          </a:p>
        </p:txBody>
      </p:sp>
      <p:pic>
        <p:nvPicPr>
          <p:cNvPr id="28676" name="Picture 4" descr="The-Mystery-of-Modern-Acoustic-in-Ancient-Greek-Theatre-Solv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9" y="1925472"/>
            <a:ext cx="4841865" cy="42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202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18849" y="1889078"/>
            <a:ext cx="6486667" cy="425469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65760" indent="-264160">
              <a:spcBef>
                <a:spcPts val="0"/>
              </a:spcBef>
              <a:spcAft>
                <a:spcPts val="0"/>
              </a:spcAft>
              <a:buSzPct val="68000"/>
              <a:buFont typeface="Rambla"/>
              <a:buChar char=""/>
            </a:pPr>
            <a:r>
              <a:rPr lang="en-US" sz="28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Crete/Minoan civilization</a:t>
            </a:r>
          </a:p>
          <a:p>
            <a:pPr marL="365760" indent="-264160">
              <a:spcBef>
                <a:spcPts val="400"/>
              </a:spcBef>
              <a:spcAft>
                <a:spcPts val="0"/>
              </a:spcAft>
              <a:buSzPct val="68000"/>
              <a:buFont typeface="Rambla"/>
              <a:buChar char=""/>
            </a:pPr>
            <a:r>
              <a:rPr lang="en-US" sz="28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Environment not suitable for </a:t>
            </a:r>
          </a:p>
          <a:p>
            <a:pPr marL="365760" indent="-264160">
              <a:spcBef>
                <a:spcPts val="400"/>
              </a:spcBef>
              <a:spcAft>
                <a:spcPts val="0"/>
              </a:spcAft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farming – turned to the sea</a:t>
            </a:r>
          </a:p>
          <a:p>
            <a:pPr marL="365760" indent="-264160">
              <a:spcBef>
                <a:spcPts val="400"/>
              </a:spcBef>
              <a:spcAft>
                <a:spcPts val="0"/>
              </a:spcAft>
              <a:buSzPct val="68000"/>
              <a:buFont typeface="Rambla"/>
              <a:buChar char=""/>
            </a:pPr>
            <a:r>
              <a:rPr lang="en-US" sz="28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Replace by </a:t>
            </a:r>
            <a:r>
              <a:rPr lang="en-US" sz="2800" dirty="0" err="1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Mycenaeans</a:t>
            </a:r>
            <a:endParaRPr lang="en-US" sz="280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1792" lvl="1" indent="-240791">
              <a:spcBef>
                <a:spcPts val="324"/>
              </a:spcBef>
              <a:buSzPct val="100000"/>
              <a:buFont typeface="Rambla"/>
              <a:buChar char="◦"/>
            </a:pPr>
            <a:r>
              <a:rPr lang="en-US" sz="28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chaotic time – at war </a:t>
            </a:r>
            <a:r>
              <a:rPr lang="en-US" sz="2800" dirty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with Troy</a:t>
            </a:r>
            <a:endParaRPr lang="en-US" sz="280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1792" lvl="1" indent="-240791">
              <a:spcBef>
                <a:spcPts val="324"/>
              </a:spcBef>
              <a:buSzPct val="100000"/>
              <a:buFont typeface="Rambla"/>
              <a:buChar char="◦"/>
            </a:pPr>
            <a:r>
              <a:rPr lang="en-US" sz="2800" dirty="0" err="1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Dorians</a:t>
            </a:r>
            <a:r>
              <a:rPr lang="en-US" sz="2800" dirty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conquer </a:t>
            </a:r>
            <a:r>
              <a:rPr lang="en-US" sz="2800" dirty="0" err="1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Myceneans</a:t>
            </a:r>
            <a:r>
              <a:rPr lang="en-US" sz="2800" dirty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- Dark Ages around 1100 BCE</a:t>
            </a:r>
            <a:endParaRPr lang="en-US" sz="280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indent="-264160">
              <a:spcBef>
                <a:spcPts val="400"/>
              </a:spcBef>
              <a:spcAft>
                <a:spcPts val="0"/>
              </a:spcAft>
              <a:buSzPct val="68000"/>
              <a:buFont typeface="Rambla"/>
              <a:buChar char=""/>
            </a:pPr>
            <a:r>
              <a:rPr lang="en-US" sz="28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Seafaring Phoenicians visit and re-establish </a:t>
            </a:r>
            <a:r>
              <a:rPr lang="en-US" sz="2800" dirty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contact</a:t>
            </a:r>
          </a:p>
          <a:p>
            <a:pPr marL="658368" lvl="1" indent="-264160">
              <a:spcBef>
                <a:spcPts val="400"/>
              </a:spcBef>
              <a:spcAft>
                <a:spcPts val="0"/>
              </a:spcAft>
              <a:buSzPct val="68000"/>
              <a:buFont typeface="Rambla"/>
              <a:buChar char=""/>
            </a:pPr>
            <a:r>
              <a:rPr lang="en-US" sz="2600" dirty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Invented </a:t>
            </a:r>
            <a:r>
              <a:rPr lang="en-US" sz="2600" dirty="0" smtClean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first alphabet</a:t>
            </a:r>
            <a:endParaRPr lang="en-US" sz="260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3700" b="1" dirty="0" smtClean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Early Greece </a:t>
            </a:r>
            <a:endParaRPr lang="en-US" sz="3700" b="1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6146" y="1889078"/>
            <a:ext cx="4346461" cy="2969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950974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Polis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3872" y="1943099"/>
            <a:ext cx="4604982" cy="4389461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Polis</a:t>
            </a:r>
            <a:r>
              <a:rPr lang="en-US" dirty="0"/>
              <a:t> = city-state</a:t>
            </a:r>
          </a:p>
          <a:p>
            <a:r>
              <a:rPr lang="en-US" dirty="0"/>
              <a:t>Each polis developed independently, but shared certain features with other </a:t>
            </a:r>
            <a:r>
              <a:rPr lang="en-US" dirty="0" smtClean="0"/>
              <a:t>city-states</a:t>
            </a:r>
          </a:p>
          <a:p>
            <a:r>
              <a:rPr lang="en-US" sz="2400" dirty="0"/>
              <a:t>Polis included: a city and the surrounding villages, fields, and orchards</a:t>
            </a:r>
          </a:p>
          <a:p>
            <a:r>
              <a:rPr lang="en-US" sz="2400" dirty="0"/>
              <a:t>At the center of the city = an Acropolis = fortified hill</a:t>
            </a:r>
          </a:p>
          <a:p>
            <a:pPr lvl="1"/>
            <a:r>
              <a:rPr lang="en-US" sz="2000" dirty="0"/>
              <a:t>On top of Acropolis = temple of the local god or goddess</a:t>
            </a:r>
          </a:p>
          <a:p>
            <a:pPr lvl="1"/>
            <a:r>
              <a:rPr lang="en-US" sz="2000" dirty="0"/>
              <a:t>Foot of Acropolis = the agora = public square</a:t>
            </a:r>
          </a:p>
          <a:p>
            <a:endParaRPr lang="en-US" b="1" u="sng" dirty="0"/>
          </a:p>
        </p:txBody>
      </p:sp>
      <p:pic>
        <p:nvPicPr>
          <p:cNvPr id="5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65" y="1524140"/>
            <a:ext cx="3325091" cy="266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cropolis-parthenon-athens-gr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10" y="4362735"/>
            <a:ext cx="3429000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8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838200"/>
          </a:xfrm>
        </p:spPr>
        <p:txBody>
          <a:bodyPr/>
          <a:lstStyle/>
          <a:p>
            <a:r>
              <a:rPr lang="en-US"/>
              <a:t>The Typical Polis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94848"/>
            <a:ext cx="5715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/>
              <a:t>Citizens</a:t>
            </a:r>
            <a:r>
              <a:rPr lang="en-US" dirty="0"/>
              <a:t> = those who took part in government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vote and hold public office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speak for themselves in court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own property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return: expected to serve in government and protect the </a:t>
            </a:r>
            <a:r>
              <a:rPr lang="en-US" dirty="0" smtClean="0"/>
              <a:t>polis</a:t>
            </a:r>
          </a:p>
          <a:p>
            <a:r>
              <a:rPr lang="en-US" dirty="0"/>
              <a:t>Most Greeks were </a:t>
            </a:r>
            <a:r>
              <a:rPr lang="en-US" u="sng" dirty="0"/>
              <a:t>NOT</a:t>
            </a:r>
            <a:r>
              <a:rPr lang="en-US" dirty="0"/>
              <a:t> </a:t>
            </a:r>
            <a:r>
              <a:rPr lang="en-US" dirty="0" smtClean="0"/>
              <a:t>citizens</a:t>
            </a:r>
          </a:p>
          <a:p>
            <a:pPr lvl="1"/>
            <a:r>
              <a:rPr lang="en-US" dirty="0" smtClean="0"/>
              <a:t>Slaves</a:t>
            </a:r>
            <a:r>
              <a:rPr lang="en-US" dirty="0"/>
              <a:t>, foreign-born, and women couldn’t be </a:t>
            </a:r>
            <a:r>
              <a:rPr lang="en-US" dirty="0" smtClean="0"/>
              <a:t>citizens</a:t>
            </a:r>
          </a:p>
          <a:p>
            <a:pPr lvl="1"/>
            <a:r>
              <a:rPr lang="en-US" dirty="0" smtClean="0"/>
              <a:t>Slaves were prisoners, criminals, foreigners, and people in debt. </a:t>
            </a:r>
            <a:endParaRPr lang="en-US" dirty="0"/>
          </a:p>
          <a:p>
            <a:endParaRPr lang="en-US" b="1" u="sng" dirty="0"/>
          </a:p>
        </p:txBody>
      </p:sp>
      <p:pic>
        <p:nvPicPr>
          <p:cNvPr id="51204" name="Picture 4" descr="Unkn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752600"/>
            <a:ext cx="1746250" cy="403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67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Greek Colonies &amp; Trade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Farmers on mainland produced wine, olive oil, and other cash crops for export</a:t>
            </a:r>
          </a:p>
          <a:p>
            <a:pPr lvl="1"/>
            <a:r>
              <a:rPr lang="en-US" dirty="0"/>
              <a:t>Greek trade expanded throughout the Mediterranean </a:t>
            </a:r>
            <a:r>
              <a:rPr lang="en-US" dirty="0" smtClean="0"/>
              <a:t>region</a:t>
            </a:r>
          </a:p>
          <a:p>
            <a:r>
              <a:rPr lang="en-US" dirty="0"/>
              <a:t>600s BCE = Greeks replaced barter system with money system</a:t>
            </a:r>
          </a:p>
          <a:p>
            <a:r>
              <a:rPr lang="en-US" dirty="0"/>
              <a:t>Began producing textiles (cloth) and pottery</a:t>
            </a:r>
          </a:p>
          <a:p>
            <a:pPr lvl="1"/>
            <a:endParaRPr lang="en-US" dirty="0"/>
          </a:p>
        </p:txBody>
      </p:sp>
      <p:pic>
        <p:nvPicPr>
          <p:cNvPr id="54276" name="Picture 4" descr="Greek-wine-j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2400"/>
            <a:ext cx="1981200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sympo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962401"/>
            <a:ext cx="2671763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oliveoi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657600"/>
            <a:ext cx="2271713" cy="30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40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Sparta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985" y="1981200"/>
            <a:ext cx="434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Founded by descendants of Dorian invaders (from “dark ages”)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Located on the Peloponnesus Peninsula (southern Greece)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Invaded neighboring city-states &amp; enslaved people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Slaves were called helots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Slaves farmed the estates of the Spartans</a:t>
            </a:r>
          </a:p>
        </p:txBody>
      </p:sp>
      <p:pic>
        <p:nvPicPr>
          <p:cNvPr id="5124" name="Picture 4" descr="PeloponnesusC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4703558" cy="42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5083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</TotalTime>
  <Words>1289</Words>
  <Application>Microsoft Office PowerPoint</Application>
  <PresentationFormat>Widescreen</PresentationFormat>
  <Paragraphs>146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Calibri Light</vt:lpstr>
      <vt:lpstr>Rambla</vt:lpstr>
      <vt:lpstr>Wingdings</vt:lpstr>
      <vt:lpstr>Retrospect</vt:lpstr>
      <vt:lpstr>Greece</vt:lpstr>
      <vt:lpstr>PowerPoint Presentation</vt:lpstr>
      <vt:lpstr>The Aegean Area</vt:lpstr>
      <vt:lpstr>The Aegean Area</vt:lpstr>
      <vt:lpstr>Early Greece </vt:lpstr>
      <vt:lpstr>The Polis</vt:lpstr>
      <vt:lpstr>The Typical Polis</vt:lpstr>
      <vt:lpstr>Greek Colonies &amp; Trade</vt:lpstr>
      <vt:lpstr>Sparta</vt:lpstr>
      <vt:lpstr>Sparta</vt:lpstr>
      <vt:lpstr>Role of Women</vt:lpstr>
      <vt:lpstr>Sparta’s Government</vt:lpstr>
      <vt:lpstr>Athens</vt:lpstr>
      <vt:lpstr>Athenian Democracy</vt:lpstr>
      <vt:lpstr>Athenian Education</vt:lpstr>
      <vt:lpstr>Quick Overview</vt:lpstr>
      <vt:lpstr>Golden Age of Athens</vt:lpstr>
      <vt:lpstr>Building for the Gods</vt:lpstr>
      <vt:lpstr>Greek Arts</vt:lpstr>
      <vt:lpstr>Philosophy </vt:lpstr>
      <vt:lpstr>The Peloponnesian War</vt:lpstr>
      <vt:lpstr>The Conflict [431 BCE - 404 BCE]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Degidio, Cory B</dc:creator>
  <cp:lastModifiedBy>Eriksen Zachary</cp:lastModifiedBy>
  <cp:revision>27</cp:revision>
  <dcterms:created xsi:type="dcterms:W3CDTF">2015-09-13T21:51:46Z</dcterms:created>
  <dcterms:modified xsi:type="dcterms:W3CDTF">2015-10-28T00:07:16Z</dcterms:modified>
</cp:coreProperties>
</file>