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3" r:id="rId2"/>
    <p:sldId id="281" r:id="rId3"/>
    <p:sldId id="275" r:id="rId4"/>
    <p:sldId id="276" r:id="rId5"/>
    <p:sldId id="278" r:id="rId6"/>
    <p:sldId id="277" r:id="rId7"/>
    <p:sldId id="274" r:id="rId8"/>
    <p:sldId id="269" r:id="rId9"/>
    <p:sldId id="270" r:id="rId10"/>
    <p:sldId id="271" r:id="rId11"/>
    <p:sldId id="284" r:id="rId12"/>
    <p:sldId id="285" r:id="rId13"/>
    <p:sldId id="289" r:id="rId14"/>
    <p:sldId id="286"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6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0F8E4-7153-4B86-A3D2-56DF14220A75}" type="datetimeFigureOut">
              <a:rPr lang="en-US" smtClean="0"/>
              <a:t>9/16/2015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227BA-4F94-4202-8CCB-3210A5C0FFCC}" type="slidenum">
              <a:rPr lang="en-US" smtClean="0"/>
              <a:t>‹#›</a:t>
            </a:fld>
            <a:endParaRPr lang="en-US"/>
          </a:p>
        </p:txBody>
      </p:sp>
    </p:spTree>
    <p:extLst>
      <p:ext uri="{BB962C8B-B14F-4D97-AF65-F5344CB8AC3E}">
        <p14:creationId xmlns:p14="http://schemas.microsoft.com/office/powerpoint/2010/main" val="384281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2pPr>
            <a:lvl3pPr marL="11430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3pPr>
            <a:lvl4pPr marL="16002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4pPr>
            <a:lvl5pPr marL="20574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5pPr>
            <a:lvl6pPr marL="25146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6pPr>
            <a:lvl7pPr marL="29718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7pPr>
            <a:lvl8pPr marL="34290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8pPr>
            <a:lvl9pPr marL="38862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9pPr>
          </a:lstStyle>
          <a:p>
            <a:fld id="{32562691-E8AB-4D38-9622-8CEB34A7D371}" type="slidenum">
              <a:rPr kumimoji="0" lang="en-US"/>
              <a:pPr/>
              <a:t>1</a:t>
            </a:fld>
            <a:endParaRPr kumimoji="0"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8470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812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ea typeface="ＭＳ Ｐゴシック" panose="020B0600070205080204" pitchFamily="34" charset="-128"/>
              </a:rPr>
              <a:t>-The Seleucids – Started by Alexander the Great</a:t>
            </a:r>
            <a:r>
              <a:rPr lang="en-US" altLang="en-US" smtClean="0">
                <a:latin typeface="Times New Roman" panose="02020603050405020304" pitchFamily="18" charset="0"/>
                <a:ea typeface="ＭＳ Ｐゴシック" panose="020B0600070205080204" pitchFamily="34" charset="-128"/>
              </a:rPr>
              <a:t>’</a:t>
            </a:r>
            <a:r>
              <a:rPr lang="en-US" smtClean="0">
                <a:latin typeface="Times New Roman" panose="02020603050405020304" pitchFamily="18" charset="0"/>
                <a:ea typeface="ＭＳ Ｐゴシック" panose="020B0600070205080204" pitchFamily="34" charset="-128"/>
              </a:rPr>
              <a:t>s general (Seleucus).  He retained the Achaemenid systems of politics. Created new cities that stimulated trade. Faced opposition from native Persians. Many rebellions and finally fell to the Romans in 83 BCE.</a:t>
            </a:r>
          </a:p>
          <a:p>
            <a:r>
              <a:rPr lang="en-US" smtClean="0">
                <a:latin typeface="Times New Roman" panose="02020603050405020304" pitchFamily="18" charset="0"/>
                <a:ea typeface="ＭＳ Ｐゴシック" panose="020B0600070205080204" pitchFamily="34" charset="-128"/>
              </a:rPr>
              <a:t>-The Parthians – Empire based in Iran and extended into Mesopotamia. They did not have a centralized government and retained customs of the locals. They were good warriors. Known for their cavalry that fed on alfalfa and grew to be large and strong. Mostly nomadic dynasty. Got independence from Seleucids. Fell due to internal rebellions.</a:t>
            </a:r>
          </a:p>
          <a:p>
            <a:r>
              <a:rPr lang="en-US" smtClean="0">
                <a:latin typeface="Times New Roman" panose="02020603050405020304" pitchFamily="18" charset="0"/>
                <a:ea typeface="ＭＳ Ｐゴシック" panose="020B0600070205080204" pitchFamily="34" charset="-128"/>
              </a:rPr>
              <a:t>-The Sasanids – Came from Persia and claimed to be direct descendants of the Achaemenids. Traded widely (wealthy). Shapur I created a series of buffer states between them and the Roman Empire. Fighting with the boarder states zapped the Sasanid of power and wealth. The empire came to an end in 651 CE when Arabs killed their last ruler.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2pPr>
            <a:lvl3pPr marL="11430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3pPr>
            <a:lvl4pPr marL="16002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4pPr>
            <a:lvl5pPr marL="20574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5pPr>
            <a:lvl6pPr marL="25146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6pPr>
            <a:lvl7pPr marL="29718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7pPr>
            <a:lvl8pPr marL="34290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8pPr>
            <a:lvl9pPr marL="38862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9pPr>
          </a:lstStyle>
          <a:p>
            <a:fld id="{DC9368C4-F106-45AC-A2D2-8883560D948F}" type="slidenum">
              <a:rPr kumimoji="0" lang="en-US"/>
              <a:pPr/>
              <a:t>15</a:t>
            </a:fld>
            <a:endParaRPr kumimoji="0" lang="en-US"/>
          </a:p>
        </p:txBody>
      </p:sp>
    </p:spTree>
    <p:extLst>
      <p:ext uri="{BB962C8B-B14F-4D97-AF65-F5344CB8AC3E}">
        <p14:creationId xmlns:p14="http://schemas.microsoft.com/office/powerpoint/2010/main" val="231894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6089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ea typeface="ＭＳ Ｐゴシック" panose="020B0600070205080204" pitchFamily="34" charset="-128"/>
              </a:rPr>
              <a:t>-The Persians were an Indo-European group related to the Medes (Media is under the Caspian Sea)</a:t>
            </a:r>
          </a:p>
          <a:p>
            <a:r>
              <a:rPr lang="en-US" smtClean="0">
                <a:latin typeface="Times New Roman" panose="02020603050405020304" pitchFamily="18" charset="0"/>
                <a:ea typeface="ＭＳ Ｐゴシック" panose="020B0600070205080204" pitchFamily="34" charset="-128"/>
              </a:rPr>
              <a:t>-Around 700 BCE, the Medes formed a monarchy and so did the Persians in southern Iran.</a:t>
            </a:r>
          </a:p>
          <a:p>
            <a:r>
              <a:rPr lang="en-US" smtClean="0">
                <a:latin typeface="Times New Roman" panose="02020603050405020304" pitchFamily="18" charset="0"/>
                <a:ea typeface="ＭＳ Ｐゴシック" panose="020B0600070205080204" pitchFamily="34" charset="-128"/>
              </a:rPr>
              <a:t>-In 559, Cyrus became the leader of the Persians and eventually defeated all other surrounding areas, most importantly the Lydians.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2pPr>
            <a:lvl3pPr marL="11430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3pPr>
            <a:lvl4pPr marL="16002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4pPr>
            <a:lvl5pPr marL="20574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5pPr>
            <a:lvl6pPr marL="25146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6pPr>
            <a:lvl7pPr marL="29718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7pPr>
            <a:lvl8pPr marL="34290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8pPr>
            <a:lvl9pPr marL="38862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9pPr>
          </a:lstStyle>
          <a:p>
            <a:fld id="{544CB7C8-CCB1-4070-862B-13F8D449CDED}" type="slidenum">
              <a:rPr kumimoji="0" lang="en-US"/>
              <a:pPr/>
              <a:t>3</a:t>
            </a:fld>
            <a:endParaRPr kumimoji="0" lang="en-US"/>
          </a:p>
        </p:txBody>
      </p:sp>
    </p:spTree>
    <p:extLst>
      <p:ext uri="{BB962C8B-B14F-4D97-AF65-F5344CB8AC3E}">
        <p14:creationId xmlns:p14="http://schemas.microsoft.com/office/powerpoint/2010/main" val="382937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ea typeface="ＭＳ Ｐゴシック" panose="020B0600070205080204" pitchFamily="34" charset="-128"/>
              </a:rPr>
              <a:t>-Cyrus was a man of considerable wisdom and compassion. </a:t>
            </a:r>
          </a:p>
          <a:p>
            <a:r>
              <a:rPr lang="en-US" smtClean="0">
                <a:latin typeface="Times New Roman" panose="02020603050405020304" pitchFamily="18" charset="0"/>
                <a:ea typeface="ＭＳ Ｐゴシック" panose="020B0600070205080204" pitchFamily="34" charset="-128"/>
              </a:rPr>
              <a:t>-He won approval of native peoples he conquered.  He allowed them to keep positions of power.</a:t>
            </a:r>
          </a:p>
          <a:p>
            <a:r>
              <a:rPr lang="en-US" smtClean="0">
                <a:latin typeface="Times New Roman" panose="02020603050405020304" pitchFamily="18" charset="0"/>
                <a:ea typeface="ＭＳ Ｐゴシック" panose="020B0600070205080204" pitchFamily="34" charset="-128"/>
              </a:rPr>
              <a:t>-He had a reputation for mercy, unlike the Assyrians. (The Shepherd)</a:t>
            </a:r>
          </a:p>
          <a:p>
            <a:r>
              <a:rPr lang="en-US" smtClean="0">
                <a:latin typeface="Times New Roman" panose="02020603050405020304" pitchFamily="18" charset="0"/>
                <a:ea typeface="ＭＳ Ｐゴシック" panose="020B0600070205080204" pitchFamily="34" charset="-128"/>
              </a:rPr>
              <a:t>-Appreciation for ancient civilizations and culture.</a:t>
            </a:r>
          </a:p>
          <a:p>
            <a:r>
              <a:rPr lang="en-US" smtClean="0">
                <a:latin typeface="Times New Roman" panose="02020603050405020304" pitchFamily="18" charset="0"/>
                <a:ea typeface="ＭＳ Ｐゴシック" panose="020B0600070205080204" pitchFamily="34" charset="-128"/>
              </a:rPr>
              <a:t>-Cambyses was made king of Babylon and when his father died, he took over and conquered Egypt and took the title of pharaoh</a:t>
            </a:r>
          </a:p>
          <a:p>
            <a:endParaRPr lang="en-US" smtClean="0">
              <a:latin typeface="Times New Roman" panose="02020603050405020304" pitchFamily="18"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2pPr>
            <a:lvl3pPr marL="11430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3pPr>
            <a:lvl4pPr marL="16002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4pPr>
            <a:lvl5pPr marL="20574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5pPr>
            <a:lvl6pPr marL="25146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6pPr>
            <a:lvl7pPr marL="29718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7pPr>
            <a:lvl8pPr marL="34290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8pPr>
            <a:lvl9pPr marL="38862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9pPr>
          </a:lstStyle>
          <a:p>
            <a:fld id="{6555B9C4-2E46-4486-A853-8A3026A57168}" type="slidenum">
              <a:rPr kumimoji="0" lang="en-US"/>
              <a:pPr/>
              <a:t>4</a:t>
            </a:fld>
            <a:endParaRPr kumimoji="0" lang="en-US"/>
          </a:p>
        </p:txBody>
      </p:sp>
    </p:spTree>
    <p:extLst>
      <p:ext uri="{BB962C8B-B14F-4D97-AF65-F5344CB8AC3E}">
        <p14:creationId xmlns:p14="http://schemas.microsoft.com/office/powerpoint/2010/main" val="32233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ea typeface="ＭＳ Ｐゴシック" panose="020B0600070205080204" pitchFamily="34" charset="-128"/>
              </a:rPr>
              <a:t>-Zoroastrianism introduced by Zarathustra (Zoroaster). Components of one god and evil enemy. A day of Judgment with a concept of Heaven and Hell. Influenced Judaism, Christianity and Islam???</a:t>
            </a:r>
          </a:p>
          <a:p>
            <a:r>
              <a:rPr lang="en-US" smtClean="0">
                <a:latin typeface="Times New Roman" panose="02020603050405020304" pitchFamily="18" charset="0"/>
                <a:ea typeface="ＭＳ Ｐゴシック" panose="020B0600070205080204" pitchFamily="34" charset="-128"/>
              </a:rPr>
              <a:t>-Manichaeism also became popular as well. Mani had been a devout Zoroastrian, but started to draw influence from Christianity and Buddhism. Syncretic religion that blended elements of all. </a:t>
            </a:r>
          </a:p>
          <a:p>
            <a:r>
              <a:rPr lang="en-US" smtClean="0">
                <a:latin typeface="Times New Roman" panose="02020603050405020304" pitchFamily="18" charset="0"/>
                <a:ea typeface="ＭＳ Ｐゴシック" panose="020B0600070205080204" pitchFamily="34" charset="-128"/>
              </a:rPr>
              <a:t>-</a:t>
            </a:r>
          </a:p>
          <a:p>
            <a:r>
              <a:rPr lang="en-US" smtClean="0">
                <a:latin typeface="Times New Roman" panose="02020603050405020304" pitchFamily="18" charset="0"/>
                <a:ea typeface="ＭＳ Ｐゴシック" panose="020B0600070205080204" pitchFamily="34" charset="-128"/>
              </a:rPr>
              <a:t>-There was a cavalry of 10K and  and infantry of 10K. Immortals were called this as they were never allowed to fall below 10 thousand and were immediately replaced when someone died. See the Army in 300!</a:t>
            </a:r>
          </a:p>
          <a:p>
            <a:r>
              <a:rPr lang="en-US" smtClean="0">
                <a:latin typeface="Times New Roman" panose="02020603050405020304" pitchFamily="18" charset="0"/>
                <a:ea typeface="ＭＳ Ｐゴシック" panose="020B0600070205080204" pitchFamily="34" charset="-128"/>
              </a:rPr>
              <a:t>-Immortals enjoyed special privileges. They could take concubines and servants to war. They could bring their own special food as well. </a:t>
            </a:r>
          </a:p>
          <a:p>
            <a:r>
              <a:rPr lang="en-US" smtClean="0">
                <a:latin typeface="Times New Roman" panose="02020603050405020304" pitchFamily="18" charset="0"/>
                <a:ea typeface="ＭＳ Ｐゴシック" panose="020B0600070205080204" pitchFamily="34" charset="-128"/>
              </a:rPr>
              <a:t>_They had a navy as well that consisted of ships built by people like the Phoenicians.</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2pPr>
            <a:lvl3pPr marL="11430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3pPr>
            <a:lvl4pPr marL="16002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4pPr>
            <a:lvl5pPr marL="20574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5pPr>
            <a:lvl6pPr marL="25146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6pPr>
            <a:lvl7pPr marL="29718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7pPr>
            <a:lvl8pPr marL="34290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8pPr>
            <a:lvl9pPr marL="38862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9pPr>
          </a:lstStyle>
          <a:p>
            <a:fld id="{D66453A3-9495-4FB9-BC10-1CD3661040DD}" type="slidenum">
              <a:rPr kumimoji="0" lang="en-US"/>
              <a:pPr/>
              <a:t>5</a:t>
            </a:fld>
            <a:endParaRPr kumimoji="0" lang="en-US"/>
          </a:p>
        </p:txBody>
      </p:sp>
    </p:spTree>
    <p:extLst>
      <p:ext uri="{BB962C8B-B14F-4D97-AF65-F5344CB8AC3E}">
        <p14:creationId xmlns:p14="http://schemas.microsoft.com/office/powerpoint/2010/main" val="38258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ea typeface="ＭＳ Ｐゴシック" panose="020B0600070205080204" pitchFamily="34" charset="-128"/>
              </a:rPr>
              <a:t>-Darius was a member of the Achaemenid ruling family and emerged as king after a year of civil war. He took power in 521. </a:t>
            </a:r>
          </a:p>
          <a:p>
            <a:r>
              <a:rPr lang="en-US" smtClean="0">
                <a:latin typeface="Times New Roman" panose="02020603050405020304" pitchFamily="18" charset="0"/>
                <a:ea typeface="ＭＳ Ｐゴシック" panose="020B0600070205080204" pitchFamily="34" charset="-128"/>
              </a:rPr>
              <a:t>-He continued to expand the empire into Thrace and Macedonia (Europe) – expansion of the empire was the largest extent</a:t>
            </a:r>
          </a:p>
          <a:p>
            <a:r>
              <a:rPr lang="en-US" smtClean="0">
                <a:latin typeface="Times New Roman" panose="02020603050405020304" pitchFamily="18" charset="0"/>
                <a:ea typeface="ＭＳ Ｐゴシック" panose="020B0600070205080204" pitchFamily="34" charset="-128"/>
              </a:rPr>
              <a:t>-Entered into the Persian Wars with Greece and lost the Battle of Marathon to the Athenian fleet. </a:t>
            </a:r>
          </a:p>
          <a:p>
            <a:r>
              <a:rPr lang="en-US" smtClean="0">
                <a:latin typeface="Times New Roman" panose="02020603050405020304" pitchFamily="18" charset="0"/>
                <a:ea typeface="ＭＳ Ｐゴシック" panose="020B0600070205080204" pitchFamily="34" charset="-128"/>
              </a:rPr>
              <a:t>-He divided the empire into approxiamately 20 provinces, satrapies. The satraps (governors) collected tribute in the province that they would pay to the central government in Susa. Darius was fair in that he considered the amount based on production levels. Satrapies also provided soldiers for the royal army Satraps had both civil and military duties. They were miniature kings.</a:t>
            </a:r>
          </a:p>
          <a:p>
            <a:r>
              <a:rPr lang="en-US" smtClean="0">
                <a:latin typeface="Times New Roman" panose="02020603050405020304" pitchFamily="18" charset="0"/>
                <a:ea typeface="ＭＳ Ｐゴシック" panose="020B0600070205080204" pitchFamily="34" charset="-128"/>
              </a:rPr>
              <a:t>-Roads were maintained to provide rapid transit of military and government personnel. The staging posts allowed messengers to rest and get fresh horses.</a:t>
            </a:r>
          </a:p>
          <a:p>
            <a:r>
              <a:rPr lang="en-US" smtClean="0">
                <a:latin typeface="Times New Roman" panose="02020603050405020304" pitchFamily="18" charset="0"/>
                <a:ea typeface="ＭＳ Ｐゴシック" panose="020B0600070205080204" pitchFamily="34" charset="-128"/>
              </a:rPr>
              <a:t>- He thought Susa was hot and oppressive. Once he moved to Persepolis, he became withdrawn and largely secluded. Persian resented him not being easily available. He widened the gap between the kings and subjects. </a:t>
            </a:r>
          </a:p>
          <a:p>
            <a:endParaRPr lang="en-US" smtClean="0">
              <a:latin typeface="Times New Roman" panose="02020603050405020304" pitchFamily="18"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2pPr>
            <a:lvl3pPr marL="11430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3pPr>
            <a:lvl4pPr marL="16002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4pPr>
            <a:lvl5pPr marL="20574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5pPr>
            <a:lvl6pPr marL="25146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6pPr>
            <a:lvl7pPr marL="29718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7pPr>
            <a:lvl8pPr marL="34290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8pPr>
            <a:lvl9pPr marL="38862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9pPr>
          </a:lstStyle>
          <a:p>
            <a:fld id="{94C77C32-F18D-4463-ACF0-231BF307048C}" type="slidenum">
              <a:rPr kumimoji="0" lang="en-US"/>
              <a:pPr/>
              <a:t>6</a:t>
            </a:fld>
            <a:endParaRPr kumimoji="0" lang="en-US"/>
          </a:p>
        </p:txBody>
      </p:sp>
    </p:spTree>
    <p:extLst>
      <p:ext uri="{BB962C8B-B14F-4D97-AF65-F5344CB8AC3E}">
        <p14:creationId xmlns:p14="http://schemas.microsoft.com/office/powerpoint/2010/main" val="227904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2pPr>
            <a:lvl3pPr marL="11430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3pPr>
            <a:lvl4pPr marL="16002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4pPr>
            <a:lvl5pPr marL="2057400" indent="-228600" defTabSz="901700">
              <a:spcBef>
                <a:spcPct val="30000"/>
              </a:spcBef>
              <a:defRPr kumimoji="1" sz="1200">
                <a:solidFill>
                  <a:schemeClr val="tx1"/>
                </a:solidFill>
                <a:latin typeface="Arial Narrow" panose="020B0606020202030204" pitchFamily="34" charset="0"/>
                <a:ea typeface="ＭＳ Ｐゴシック" panose="020B0600070205080204" pitchFamily="34" charset="-128"/>
              </a:defRPr>
            </a:lvl5pPr>
            <a:lvl6pPr marL="25146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6pPr>
            <a:lvl7pPr marL="29718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7pPr>
            <a:lvl8pPr marL="34290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8pPr>
            <a:lvl9pPr marL="3886200" indent="-228600" defTabSz="901700" eaLnBrk="0" fontAlgn="base" hangingPunct="0">
              <a:spcBef>
                <a:spcPct val="30000"/>
              </a:spcBef>
              <a:spcAft>
                <a:spcPct val="0"/>
              </a:spcAft>
              <a:defRPr kumimoji="1" sz="1200">
                <a:solidFill>
                  <a:schemeClr val="tx1"/>
                </a:solidFill>
                <a:latin typeface="Arial Narrow" panose="020B0606020202030204" pitchFamily="34" charset="0"/>
                <a:ea typeface="ＭＳ Ｐゴシック" panose="020B0600070205080204" pitchFamily="34" charset="-128"/>
              </a:defRPr>
            </a:lvl9pPr>
          </a:lstStyle>
          <a:p>
            <a:fld id="{E32314A3-C8C8-409E-A931-7ACA016C4CCB}" type="slidenum">
              <a:rPr kumimoji="0" lang="en-US"/>
              <a:pPr/>
              <a:t>7</a:t>
            </a:fld>
            <a:endParaRPr kumimoji="0" lang="en-US"/>
          </a:p>
        </p:txBody>
      </p:sp>
    </p:spTree>
    <p:extLst>
      <p:ext uri="{BB962C8B-B14F-4D97-AF65-F5344CB8AC3E}">
        <p14:creationId xmlns:p14="http://schemas.microsoft.com/office/powerpoint/2010/main" val="292788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613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202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8014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FCB21-2035-4862-B618-E64A9B9B2204}"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139770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4185605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467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371436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150482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393009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384411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90389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96018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41463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DFCB21-2035-4862-B618-E64A9B9B2204}"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376262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DFCB21-2035-4862-B618-E64A9B9B2204}"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43671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332863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298506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0DFCB21-2035-4862-B618-E64A9B9B2204}" type="datetimeFigureOut">
              <a:rPr lang="en-US" smtClean="0"/>
              <a:t>9/16/2015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414144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FCB21-2035-4862-B618-E64A9B9B2204}"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FF8A3-4F8C-45BC-80F8-F07B5B76BAC8}" type="slidenum">
              <a:rPr lang="en-US" smtClean="0"/>
              <a:t>‹#›</a:t>
            </a:fld>
            <a:endParaRPr lang="en-US"/>
          </a:p>
        </p:txBody>
      </p:sp>
    </p:spTree>
    <p:extLst>
      <p:ext uri="{BB962C8B-B14F-4D97-AF65-F5344CB8AC3E}">
        <p14:creationId xmlns:p14="http://schemas.microsoft.com/office/powerpoint/2010/main" val="37806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DFCB21-2035-4862-B618-E64A9B9B2204}" type="datetimeFigureOut">
              <a:rPr lang="en-US" smtClean="0"/>
              <a:t>9/16/2015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E5FF8A3-4F8C-45BC-80F8-F07B5B76BAC8}" type="slidenum">
              <a:rPr lang="en-US" smtClean="0"/>
              <a:t>‹#›</a:t>
            </a:fld>
            <a:endParaRPr lang="en-US"/>
          </a:p>
        </p:txBody>
      </p:sp>
    </p:spTree>
    <p:extLst>
      <p:ext uri="{BB962C8B-B14F-4D97-AF65-F5344CB8AC3E}">
        <p14:creationId xmlns:p14="http://schemas.microsoft.com/office/powerpoint/2010/main" val="31607497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mtClean="0">
                <a:ea typeface="ＭＳ Ｐゴシック" panose="020B0600070205080204" pitchFamily="34" charset="-128"/>
              </a:rPr>
              <a:t>Persian Empires</a:t>
            </a:r>
          </a:p>
        </p:txBody>
      </p:sp>
      <p:sp>
        <p:nvSpPr>
          <p:cNvPr id="5123" name="Rectangle 3"/>
          <p:cNvSpPr>
            <a:spLocks noGrp="1" noChangeArrowheads="1"/>
          </p:cNvSpPr>
          <p:nvPr>
            <p:ph type="subTitle" idx="1"/>
          </p:nvPr>
        </p:nvSpPr>
        <p:spPr/>
        <p:txBody>
          <a:bodyPr/>
          <a:lstStyle/>
          <a:p>
            <a:pPr eaLnBrk="1" hangingPunct="1">
              <a:buFont typeface="Wingdings" panose="05000000000000000000" pitchFamily="2" charset="2"/>
              <a:buNone/>
            </a:pPr>
            <a:r>
              <a:rPr lang="en-US" smtClean="0">
                <a:ea typeface="ＭＳ Ｐゴシック" panose="020B0600070205080204" pitchFamily="34" charset="-128"/>
              </a:rPr>
              <a:t>(558 BCE – 651 CE)</a:t>
            </a:r>
          </a:p>
        </p:txBody>
      </p:sp>
    </p:spTree>
    <p:extLst>
      <p:ext uri="{BB962C8B-B14F-4D97-AF65-F5344CB8AC3E}">
        <p14:creationId xmlns:p14="http://schemas.microsoft.com/office/powerpoint/2010/main" val="215721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10553" y="279779"/>
            <a:ext cx="7772400" cy="914400"/>
          </a:xfrm>
        </p:spPr>
        <p:txBody>
          <a:bodyPr/>
          <a:lstStyle/>
          <a:p>
            <a:r>
              <a:rPr kumimoji="0" lang="en-US" dirty="0" smtClean="0"/>
              <a:t>ROYAL ROAD</a:t>
            </a:r>
            <a:endParaRPr kumimoji="0" lang="en-US" dirty="0"/>
          </a:p>
        </p:txBody>
      </p:sp>
      <p:pic>
        <p:nvPicPr>
          <p:cNvPr id="20484" name="Picture 4" descr="royal_road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024" y="1194179"/>
            <a:ext cx="5710452" cy="523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2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title"/>
          </p:nvPr>
        </p:nvSpPr>
        <p:spPr>
          <a:xfrm>
            <a:off x="257150" y="264260"/>
            <a:ext cx="9404723" cy="1400530"/>
          </a:xfrm>
          <a:prstGeom prst="rect">
            <a:avLst/>
          </a:prstGeom>
          <a:noFill/>
          <a:ln>
            <a:noFill/>
          </a:ln>
        </p:spPr>
        <p:txBody>
          <a:bodyPr vert="horz" lIns="91425" tIns="45700" rIns="91425" bIns="45700" rtlCol="0" anchor="ctr" anchorCtr="0">
            <a:noAutofit/>
          </a:bodyPr>
          <a:lstStyle/>
          <a:p>
            <a:pPr>
              <a:spcBef>
                <a:spcPts val="0"/>
              </a:spcBef>
              <a:buClr>
                <a:schemeClr val="dk2"/>
              </a:buClr>
              <a:buSzPct val="25000"/>
            </a:pPr>
            <a:r>
              <a:rPr lang="en-US" sz="4100" b="1" dirty="0" smtClean="0">
                <a:latin typeface="Rambla"/>
                <a:ea typeface="Rambla"/>
                <a:cs typeface="Rambla"/>
                <a:sym typeface="Rambla"/>
              </a:rPr>
              <a:t>The Greco-Persian Wars </a:t>
            </a:r>
            <a:endParaRPr lang="en-US" sz="4100" b="1" dirty="0">
              <a:latin typeface="Rambla"/>
              <a:ea typeface="Rambla"/>
              <a:cs typeface="Rambla"/>
              <a:sym typeface="Rambla"/>
            </a:endParaRPr>
          </a:p>
        </p:txBody>
      </p:sp>
      <p:sp>
        <p:nvSpPr>
          <p:cNvPr id="146" name="Shape 146"/>
          <p:cNvSpPr txBox="1">
            <a:spLocks noGrp="1"/>
          </p:cNvSpPr>
          <p:nvPr>
            <p:ph sz="half" idx="1"/>
          </p:nvPr>
        </p:nvSpPr>
        <p:spPr>
          <a:xfrm>
            <a:off x="161616" y="1531813"/>
            <a:ext cx="5802456" cy="4195763"/>
          </a:xfrm>
          <a:prstGeom prst="rect">
            <a:avLst/>
          </a:prstGeom>
          <a:noFill/>
          <a:ln>
            <a:noFill/>
          </a:ln>
        </p:spPr>
        <p:txBody>
          <a:bodyPr vert="horz" lIns="91425" tIns="45700" rIns="91425" bIns="45700" rtlCol="0" anchor="t" anchorCtr="0">
            <a:noAutofit/>
          </a:bodyPr>
          <a:lstStyle/>
          <a:p>
            <a:pPr marL="365760" indent="-264160">
              <a:lnSpc>
                <a:spcPct val="80000"/>
              </a:lnSpc>
              <a:spcBef>
                <a:spcPts val="0"/>
              </a:spcBef>
              <a:buClr>
                <a:schemeClr val="accent1"/>
              </a:buClr>
              <a:buSzPct val="68000"/>
              <a:buFont typeface="Rambla"/>
              <a:buChar char=""/>
            </a:pPr>
            <a:r>
              <a:rPr lang="en-US" sz="2300" dirty="0">
                <a:solidFill>
                  <a:schemeClr val="tx2"/>
                </a:solidFill>
                <a:latin typeface="Rambla"/>
                <a:ea typeface="Rambla"/>
                <a:cs typeface="Rambla"/>
                <a:sym typeface="Rambla"/>
              </a:rPr>
              <a:t>Rebellions in Ionia (Greeks living in Persian Empire)</a:t>
            </a:r>
          </a:p>
          <a:p>
            <a:pPr marL="365760" indent="-264160">
              <a:lnSpc>
                <a:spcPct val="80000"/>
              </a:lnSpc>
              <a:spcBef>
                <a:spcPts val="400"/>
              </a:spcBef>
              <a:buClr>
                <a:schemeClr val="accent1"/>
              </a:buClr>
              <a:buSzPct val="68000"/>
              <a:buFont typeface="Rambla"/>
              <a:buChar char=""/>
            </a:pPr>
            <a:r>
              <a:rPr lang="en-US" sz="2300" dirty="0">
                <a:solidFill>
                  <a:schemeClr val="tx2"/>
                </a:solidFill>
                <a:latin typeface="Rambla"/>
                <a:ea typeface="Rambla"/>
                <a:cs typeface="Rambla"/>
                <a:sym typeface="Rambla"/>
              </a:rPr>
              <a:t>Darius sent troops, Athens went to aid </a:t>
            </a:r>
            <a:r>
              <a:rPr lang="en-US" sz="2300" dirty="0" smtClean="0">
                <a:solidFill>
                  <a:schemeClr val="tx2"/>
                </a:solidFill>
                <a:latin typeface="Rambla"/>
                <a:ea typeface="Rambla"/>
                <a:cs typeface="Rambla"/>
                <a:sym typeface="Rambla"/>
              </a:rPr>
              <a:t>Greeks (492-490 BCE)</a:t>
            </a:r>
            <a:endParaRPr lang="en-US" sz="2300" dirty="0">
              <a:solidFill>
                <a:schemeClr val="tx2"/>
              </a:solidFill>
              <a:latin typeface="Rambla"/>
              <a:ea typeface="Rambla"/>
              <a:cs typeface="Rambla"/>
              <a:sym typeface="Rambla"/>
            </a:endParaRPr>
          </a:p>
          <a:p>
            <a:pPr marL="621792" lvl="1" indent="-240791">
              <a:lnSpc>
                <a:spcPct val="80000"/>
              </a:lnSpc>
              <a:spcBef>
                <a:spcPts val="324"/>
              </a:spcBef>
              <a:buClr>
                <a:schemeClr val="accent1"/>
              </a:buClr>
              <a:buSzPct val="97500"/>
              <a:buFont typeface="Rambla"/>
              <a:buChar char="◦"/>
            </a:pPr>
            <a:r>
              <a:rPr lang="en-US" sz="1950" dirty="0" smtClean="0">
                <a:solidFill>
                  <a:schemeClr val="tx2"/>
                </a:solidFill>
                <a:latin typeface="Rambla"/>
                <a:ea typeface="Rambla"/>
                <a:cs typeface="Rambla"/>
                <a:sym typeface="Rambla"/>
              </a:rPr>
              <a:t>Darius </a:t>
            </a:r>
            <a:r>
              <a:rPr lang="en-US" sz="1950" dirty="0">
                <a:solidFill>
                  <a:schemeClr val="tx2"/>
                </a:solidFill>
                <a:latin typeface="Rambla"/>
                <a:ea typeface="Rambla"/>
                <a:cs typeface="Rambla"/>
                <a:sym typeface="Rambla"/>
              </a:rPr>
              <a:t>sent troops to punish mainland Greeks but were defeated at Battle of Marathon.</a:t>
            </a:r>
          </a:p>
          <a:p>
            <a:pPr marL="221742" indent="-240791">
              <a:lnSpc>
                <a:spcPct val="80000"/>
              </a:lnSpc>
              <a:spcBef>
                <a:spcPts val="324"/>
              </a:spcBef>
              <a:buClr>
                <a:schemeClr val="accent1"/>
              </a:buClr>
              <a:buSzPct val="97500"/>
              <a:buFont typeface="Rambla"/>
              <a:buChar char="◦"/>
            </a:pPr>
            <a:r>
              <a:rPr lang="en-US" sz="2150" dirty="0">
                <a:solidFill>
                  <a:schemeClr val="tx2"/>
                </a:solidFill>
                <a:latin typeface="Rambla"/>
                <a:ea typeface="Rambla"/>
                <a:cs typeface="Rambla"/>
                <a:sym typeface="Rambla"/>
              </a:rPr>
              <a:t>Xerxes succeeded Darius and a second series of battles results in defeat for Persia; battle of Thermopylae and </a:t>
            </a:r>
            <a:r>
              <a:rPr lang="en-US" sz="2150" dirty="0" smtClean="0">
                <a:solidFill>
                  <a:schemeClr val="tx2"/>
                </a:solidFill>
                <a:latin typeface="Rambla"/>
                <a:ea typeface="Rambla"/>
                <a:cs typeface="Rambla"/>
                <a:sym typeface="Rambla"/>
              </a:rPr>
              <a:t>Battle of Salamis. (480-479 BCE)</a:t>
            </a:r>
            <a:endParaRPr lang="en-US" sz="1950" dirty="0">
              <a:solidFill>
                <a:schemeClr val="tx2"/>
              </a:solidFill>
              <a:latin typeface="Rambla"/>
              <a:ea typeface="Rambla"/>
              <a:cs typeface="Rambla"/>
              <a:sym typeface="Rambla"/>
            </a:endParaRPr>
          </a:p>
          <a:p>
            <a:pPr marL="365760" indent="-264160">
              <a:lnSpc>
                <a:spcPct val="80000"/>
              </a:lnSpc>
              <a:spcBef>
                <a:spcPts val="400"/>
              </a:spcBef>
              <a:buClr>
                <a:schemeClr val="accent1"/>
              </a:buClr>
              <a:buSzPct val="68000"/>
              <a:buFont typeface="Rambla"/>
              <a:buChar char=""/>
            </a:pPr>
            <a:r>
              <a:rPr lang="en-US" sz="2300" dirty="0">
                <a:solidFill>
                  <a:schemeClr val="tx2"/>
                </a:solidFill>
                <a:latin typeface="Rambla"/>
                <a:ea typeface="Rambla"/>
                <a:cs typeface="Rambla"/>
                <a:sym typeface="Rambla"/>
              </a:rPr>
              <a:t>Persian Wars significance: </a:t>
            </a:r>
          </a:p>
          <a:p>
            <a:pPr marL="621792" lvl="1" indent="-240791">
              <a:lnSpc>
                <a:spcPct val="80000"/>
              </a:lnSpc>
              <a:spcBef>
                <a:spcPts val="324"/>
              </a:spcBef>
              <a:buClr>
                <a:schemeClr val="accent1"/>
              </a:buClr>
              <a:buSzPct val="97500"/>
              <a:buFont typeface="Rambla"/>
              <a:buChar char="◦"/>
            </a:pPr>
            <a:r>
              <a:rPr lang="en-US" sz="1950" dirty="0">
                <a:solidFill>
                  <a:schemeClr val="tx2"/>
                </a:solidFill>
                <a:latin typeface="Rambla"/>
                <a:ea typeface="Rambla"/>
                <a:cs typeface="Rambla"/>
                <a:sym typeface="Rambla"/>
              </a:rPr>
              <a:t>Sparked decline of Persia</a:t>
            </a:r>
          </a:p>
          <a:p>
            <a:pPr marL="621792" lvl="1" indent="-240791">
              <a:lnSpc>
                <a:spcPct val="80000"/>
              </a:lnSpc>
              <a:spcBef>
                <a:spcPts val="324"/>
              </a:spcBef>
              <a:buClr>
                <a:schemeClr val="accent1"/>
              </a:buClr>
              <a:buSzPct val="97500"/>
              <a:buFont typeface="Rambla"/>
              <a:buChar char="◦"/>
            </a:pPr>
            <a:r>
              <a:rPr lang="en-US" sz="1950" dirty="0">
                <a:solidFill>
                  <a:schemeClr val="tx2"/>
                </a:solidFill>
                <a:latin typeface="Rambla"/>
                <a:ea typeface="Rambla"/>
                <a:cs typeface="Rambla"/>
                <a:sym typeface="Rambla"/>
              </a:rPr>
              <a:t>Boost to Athens and development of </a:t>
            </a:r>
            <a:r>
              <a:rPr lang="en-US" sz="1950" dirty="0" err="1">
                <a:solidFill>
                  <a:schemeClr val="tx2"/>
                </a:solidFill>
                <a:latin typeface="Rambla"/>
                <a:ea typeface="Rambla"/>
                <a:cs typeface="Rambla"/>
                <a:sym typeface="Rambla"/>
              </a:rPr>
              <a:t>Delian</a:t>
            </a:r>
            <a:r>
              <a:rPr lang="en-US" sz="1950" dirty="0">
                <a:solidFill>
                  <a:schemeClr val="tx2"/>
                </a:solidFill>
                <a:latin typeface="Rambla"/>
                <a:ea typeface="Rambla"/>
                <a:cs typeface="Rambla"/>
                <a:sym typeface="Rambla"/>
              </a:rPr>
              <a:t> League</a:t>
            </a:r>
          </a:p>
          <a:p>
            <a:pPr marL="621792" lvl="1" indent="-240791">
              <a:lnSpc>
                <a:spcPct val="80000"/>
              </a:lnSpc>
              <a:spcBef>
                <a:spcPts val="324"/>
              </a:spcBef>
              <a:buClr>
                <a:schemeClr val="accent1"/>
              </a:buClr>
              <a:buSzPct val="97500"/>
              <a:buFont typeface="Rambla"/>
              <a:buChar char="◦"/>
            </a:pPr>
            <a:r>
              <a:rPr lang="en-US" sz="1950" dirty="0">
                <a:solidFill>
                  <a:schemeClr val="tx2"/>
                </a:solidFill>
                <a:latin typeface="Rambla"/>
                <a:ea typeface="Rambla"/>
                <a:cs typeface="Rambla"/>
                <a:sym typeface="Rambla"/>
              </a:rPr>
              <a:t>Athens and Sparta involved in </a:t>
            </a:r>
            <a:r>
              <a:rPr lang="en-US" sz="1950" dirty="0" smtClean="0">
                <a:solidFill>
                  <a:schemeClr val="tx2"/>
                </a:solidFill>
                <a:latin typeface="Rambla"/>
                <a:ea typeface="Rambla"/>
                <a:cs typeface="Rambla"/>
                <a:sym typeface="Rambla"/>
              </a:rPr>
              <a:t>Peloponnesian </a:t>
            </a:r>
            <a:r>
              <a:rPr lang="en-US" sz="1950" dirty="0">
                <a:solidFill>
                  <a:schemeClr val="tx2"/>
                </a:solidFill>
                <a:latin typeface="Rambla"/>
                <a:ea typeface="Rambla"/>
                <a:cs typeface="Rambla"/>
                <a:sym typeface="Rambla"/>
              </a:rPr>
              <a:t>Wars which weakened </a:t>
            </a:r>
            <a:r>
              <a:rPr lang="en-US" sz="1950" dirty="0" smtClean="0">
                <a:solidFill>
                  <a:schemeClr val="tx2"/>
                </a:solidFill>
                <a:latin typeface="Rambla"/>
                <a:ea typeface="Rambla"/>
                <a:cs typeface="Rambla"/>
                <a:sym typeface="Rambla"/>
              </a:rPr>
              <a:t>all </a:t>
            </a:r>
            <a:r>
              <a:rPr lang="en-US" sz="1950" dirty="0">
                <a:solidFill>
                  <a:schemeClr val="tx2"/>
                </a:solidFill>
                <a:latin typeface="Rambla"/>
                <a:ea typeface="Rambla"/>
                <a:cs typeface="Rambla"/>
                <a:sym typeface="Rambla"/>
              </a:rPr>
              <a:t>city-states and leaving them vulnerable to the Macedonians. </a:t>
            </a:r>
          </a:p>
          <a:p>
            <a:pPr marL="621792" lvl="1" indent="-116649">
              <a:lnSpc>
                <a:spcPct val="80000"/>
              </a:lnSpc>
              <a:spcBef>
                <a:spcPts val="324"/>
              </a:spcBef>
              <a:buClr>
                <a:schemeClr val="accent1"/>
              </a:buClr>
              <a:buNone/>
            </a:pPr>
            <a:endParaRPr sz="1950" dirty="0">
              <a:solidFill>
                <a:schemeClr val="tx2"/>
              </a:solidFill>
              <a:latin typeface="Rambla"/>
              <a:ea typeface="Rambla"/>
              <a:cs typeface="Rambla"/>
              <a:sym typeface="Rambla"/>
            </a:endParaRPr>
          </a:p>
        </p:txBody>
      </p:sp>
      <p:pic>
        <p:nvPicPr>
          <p:cNvPr id="5" name="Picture 5" descr="Battle-of-Thermopylae-in-300-Movie-Leonidas-and-Xerx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76112" y="1977706"/>
            <a:ext cx="5066100" cy="330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0527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Clr>
                <a:schemeClr val="dk2"/>
              </a:buClr>
              <a:buSzPct val="25000"/>
            </a:pPr>
            <a:r>
              <a:rPr lang="en-US" sz="4100" b="1">
                <a:latin typeface="Rambla"/>
                <a:ea typeface="Rambla"/>
                <a:cs typeface="Rambla"/>
                <a:sym typeface="Rambla"/>
              </a:rPr>
              <a:t>The Hellenistic Synthesis</a:t>
            </a:r>
          </a:p>
        </p:txBody>
      </p:sp>
      <p:sp>
        <p:nvSpPr>
          <p:cNvPr id="152" name="Shape 152"/>
          <p:cNvSpPr txBox="1">
            <a:spLocks noGrp="1"/>
          </p:cNvSpPr>
          <p:nvPr>
            <p:ph sz="half" idx="1"/>
          </p:nvPr>
        </p:nvSpPr>
        <p:spPr>
          <a:xfrm>
            <a:off x="188912" y="1555608"/>
            <a:ext cx="6634969" cy="4195763"/>
          </a:xfrm>
          <a:prstGeom prst="rect">
            <a:avLst/>
          </a:prstGeom>
          <a:noFill/>
          <a:ln>
            <a:noFill/>
          </a:ln>
        </p:spPr>
        <p:txBody>
          <a:bodyPr vert="horz" lIns="91425" tIns="45700" rIns="91425" bIns="45700" rtlCol="0" anchor="t" anchorCtr="0">
            <a:noAutofit/>
          </a:bodyPr>
          <a:lstStyle/>
          <a:p>
            <a:pPr marL="365760" indent="-264160">
              <a:spcBef>
                <a:spcPts val="0"/>
              </a:spcBef>
              <a:buClr>
                <a:schemeClr val="accent1"/>
              </a:buClr>
              <a:buSzPct val="68000"/>
              <a:buFont typeface="Rambla"/>
              <a:buChar char=""/>
            </a:pPr>
            <a:r>
              <a:rPr lang="en-US" sz="2700" dirty="0">
                <a:solidFill>
                  <a:schemeClr val="tx2"/>
                </a:solidFill>
                <a:latin typeface="Rambla"/>
                <a:ea typeface="Rambla"/>
                <a:cs typeface="Rambla"/>
                <a:sym typeface="Rambla"/>
              </a:rPr>
              <a:t>Macedonia a frontier state</a:t>
            </a:r>
          </a:p>
          <a:p>
            <a:pPr marL="365760" indent="-264160">
              <a:spcBef>
                <a:spcPts val="400"/>
              </a:spcBef>
              <a:buClr>
                <a:schemeClr val="accent1"/>
              </a:buClr>
              <a:buSzPct val="68000"/>
              <a:buFont typeface="Rambla"/>
              <a:buChar char=""/>
            </a:pPr>
            <a:r>
              <a:rPr lang="en-US" sz="2700" dirty="0">
                <a:solidFill>
                  <a:schemeClr val="tx2"/>
                </a:solidFill>
                <a:latin typeface="Rambla"/>
                <a:ea typeface="Rambla"/>
                <a:cs typeface="Rambla"/>
                <a:sym typeface="Rambla"/>
              </a:rPr>
              <a:t>King Phillip II built a powerful military, consolidated his power and turned his attention to the quarreling Greeks</a:t>
            </a:r>
          </a:p>
          <a:p>
            <a:pPr marL="621792" lvl="1" indent="-240791">
              <a:spcBef>
                <a:spcPts val="324"/>
              </a:spcBef>
              <a:buClr>
                <a:schemeClr val="accent1"/>
              </a:buClr>
              <a:buSzPct val="100000"/>
              <a:buFont typeface="Rambla"/>
              <a:buChar char="◦"/>
            </a:pPr>
            <a:r>
              <a:rPr lang="en-US" sz="2300" dirty="0">
                <a:solidFill>
                  <a:schemeClr val="tx2"/>
                </a:solidFill>
                <a:latin typeface="Rambla"/>
                <a:ea typeface="Rambla"/>
                <a:cs typeface="Rambla"/>
                <a:sym typeface="Rambla"/>
              </a:rPr>
              <a:t>Conquered the city-states one by one and brought all of Greece under his control.  </a:t>
            </a:r>
          </a:p>
          <a:p>
            <a:pPr marL="221742" indent="-240791">
              <a:spcBef>
                <a:spcPts val="324"/>
              </a:spcBef>
              <a:buClr>
                <a:schemeClr val="accent1"/>
              </a:buClr>
              <a:buSzPct val="100000"/>
              <a:buFont typeface="Rambla"/>
              <a:buChar char="◦"/>
            </a:pPr>
            <a:r>
              <a:rPr lang="en-US" sz="2500" dirty="0">
                <a:solidFill>
                  <a:schemeClr val="tx2"/>
                </a:solidFill>
                <a:latin typeface="Rambla"/>
                <a:ea typeface="Rambla"/>
                <a:cs typeface="Rambla"/>
                <a:sym typeface="Rambla"/>
              </a:rPr>
              <a:t>20 year old Alexander inherits and becomes a legend</a:t>
            </a:r>
          </a:p>
          <a:p>
            <a:pPr marL="621792" lvl="1" indent="-240791">
              <a:spcBef>
                <a:spcPts val="324"/>
              </a:spcBef>
              <a:buClr>
                <a:schemeClr val="accent1"/>
              </a:buClr>
              <a:buSzPct val="100000"/>
              <a:buFont typeface="Rambla"/>
              <a:buChar char="◦"/>
            </a:pPr>
            <a:r>
              <a:rPr lang="en-US" sz="2300" dirty="0">
                <a:solidFill>
                  <a:schemeClr val="tx2"/>
                </a:solidFill>
                <a:latin typeface="Rambla"/>
                <a:ea typeface="Rambla"/>
                <a:cs typeface="Rambla"/>
                <a:sym typeface="Rambla"/>
              </a:rPr>
              <a:t> Conquers one area after another.  Moves </a:t>
            </a:r>
            <a:r>
              <a:rPr lang="en-US" sz="2300" dirty="0" smtClean="0">
                <a:solidFill>
                  <a:schemeClr val="tx2"/>
                </a:solidFill>
                <a:latin typeface="Rambla"/>
                <a:ea typeface="Rambla"/>
                <a:cs typeface="Rambla"/>
                <a:sym typeface="Rambla"/>
              </a:rPr>
              <a:t>From </a:t>
            </a:r>
            <a:r>
              <a:rPr lang="en-US" sz="2300" dirty="0">
                <a:solidFill>
                  <a:schemeClr val="tx2"/>
                </a:solidFill>
                <a:latin typeface="Rambla"/>
                <a:ea typeface="Rambla"/>
                <a:cs typeface="Rambla"/>
                <a:sym typeface="Rambla"/>
              </a:rPr>
              <a:t>Greece to Anatolia to Egypt</a:t>
            </a:r>
          </a:p>
          <a:p>
            <a:pPr marL="621792" lvl="1" indent="-240791">
              <a:spcBef>
                <a:spcPts val="324"/>
              </a:spcBef>
              <a:buClr>
                <a:schemeClr val="accent1"/>
              </a:buClr>
              <a:buSzPct val="100000"/>
              <a:buFont typeface="Rambla"/>
              <a:buChar char="◦"/>
            </a:pPr>
            <a:r>
              <a:rPr lang="en-US" sz="2300" dirty="0">
                <a:solidFill>
                  <a:schemeClr val="tx2"/>
                </a:solidFill>
                <a:latin typeface="Rambla"/>
                <a:ea typeface="Rambla"/>
                <a:cs typeface="Rambla"/>
                <a:sym typeface="Rambla"/>
              </a:rPr>
              <a:t>Persia was weak which made it easier for Alexander’s </a:t>
            </a:r>
            <a:r>
              <a:rPr lang="en-US" sz="2300" dirty="0" smtClean="0">
                <a:solidFill>
                  <a:schemeClr val="tx2"/>
                </a:solidFill>
                <a:latin typeface="Rambla"/>
                <a:ea typeface="Rambla"/>
                <a:cs typeface="Rambla"/>
                <a:sym typeface="Rambla"/>
              </a:rPr>
              <a:t>troops.</a:t>
            </a:r>
          </a:p>
          <a:p>
            <a:pPr marL="621792" lvl="1" indent="-240791">
              <a:spcBef>
                <a:spcPts val="324"/>
              </a:spcBef>
              <a:buClr>
                <a:schemeClr val="accent1"/>
              </a:buClr>
              <a:buSzPct val="100000"/>
              <a:buFont typeface="Rambla"/>
              <a:buChar char="◦"/>
            </a:pPr>
            <a:r>
              <a:rPr lang="en-US" sz="2300" smtClean="0">
                <a:solidFill>
                  <a:schemeClr val="tx2"/>
                </a:solidFill>
                <a:latin typeface="Rambla"/>
                <a:ea typeface="Rambla"/>
                <a:cs typeface="Rambla"/>
                <a:sym typeface="Rambla"/>
              </a:rPr>
              <a:t>Conquered in 331 BCE. </a:t>
            </a:r>
            <a:endParaRPr lang="en-US" sz="2300" dirty="0">
              <a:solidFill>
                <a:schemeClr val="tx2"/>
              </a:solidFill>
              <a:latin typeface="Rambla"/>
              <a:ea typeface="Rambla"/>
              <a:cs typeface="Rambla"/>
              <a:sym typeface="Rambla"/>
            </a:endParaRPr>
          </a:p>
        </p:txBody>
      </p:sp>
      <p:pic>
        <p:nvPicPr>
          <p:cNvPr id="6" name="Shape 154"/>
          <p:cNvPicPr preferRelativeResize="0">
            <a:picLocks noGrp="1"/>
          </p:cNvPicPr>
          <p:nvPr>
            <p:ph sz="half" idx="2"/>
          </p:nvPr>
        </p:nvPicPr>
        <p:blipFill rotWithShape="1">
          <a:blip r:embed="rId3">
            <a:alphaModFix/>
          </a:blip>
          <a:srcRect/>
          <a:stretch/>
        </p:blipFill>
        <p:spPr>
          <a:xfrm>
            <a:off x="7542509" y="1716770"/>
            <a:ext cx="4099032" cy="4403090"/>
          </a:xfrm>
          <a:prstGeom prst="rect">
            <a:avLst/>
          </a:prstGeom>
          <a:noFill/>
          <a:ln>
            <a:noFill/>
          </a:ln>
        </p:spPr>
      </p:pic>
    </p:spTree>
    <p:extLst>
      <p:ext uri="{BB962C8B-B14F-4D97-AF65-F5344CB8AC3E}">
        <p14:creationId xmlns:p14="http://schemas.microsoft.com/office/powerpoint/2010/main" val="325558556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s://gibaulthistory.files.wordpress.com/2010/08/alexander-the-great-conquest-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0432208" cy="667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8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Shape 16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Clr>
                <a:schemeClr val="dk2"/>
              </a:buClr>
              <a:buSzPct val="25000"/>
            </a:pPr>
            <a:r>
              <a:rPr lang="en-US" sz="4100" b="1">
                <a:latin typeface="Rambla"/>
                <a:ea typeface="Rambla"/>
                <a:cs typeface="Rambla"/>
                <a:sym typeface="Rambla"/>
              </a:rPr>
              <a:t>The Hellenistic Synthesis</a:t>
            </a:r>
          </a:p>
        </p:txBody>
      </p:sp>
      <p:sp>
        <p:nvSpPr>
          <p:cNvPr id="159" name="Shape 159"/>
          <p:cNvSpPr txBox="1">
            <a:spLocks noGrp="1"/>
          </p:cNvSpPr>
          <p:nvPr>
            <p:ph sz="half" idx="1"/>
          </p:nvPr>
        </p:nvSpPr>
        <p:spPr>
          <a:xfrm>
            <a:off x="325390" y="1853248"/>
            <a:ext cx="6102706" cy="4195763"/>
          </a:xfrm>
          <a:prstGeom prst="rect">
            <a:avLst/>
          </a:prstGeom>
          <a:noFill/>
          <a:ln>
            <a:noFill/>
          </a:ln>
        </p:spPr>
        <p:txBody>
          <a:bodyPr vert="horz" lIns="91425" tIns="45700" rIns="91425" bIns="45700" rtlCol="0" anchor="t" anchorCtr="0">
            <a:noAutofit/>
          </a:bodyPr>
          <a:lstStyle/>
          <a:p>
            <a:pPr marL="365760" indent="-264160">
              <a:lnSpc>
                <a:spcPct val="80000"/>
              </a:lnSpc>
              <a:spcBef>
                <a:spcPts val="0"/>
              </a:spcBef>
              <a:buClr>
                <a:schemeClr val="accent1"/>
              </a:buClr>
              <a:buSzPct val="68000"/>
              <a:buFont typeface="Rambla"/>
              <a:buChar char=""/>
            </a:pPr>
            <a:r>
              <a:rPr lang="en-US" sz="2300" dirty="0">
                <a:solidFill>
                  <a:schemeClr val="tx2"/>
                </a:solidFill>
                <a:latin typeface="Rambla"/>
                <a:ea typeface="Rambla"/>
                <a:cs typeface="Rambla"/>
                <a:sym typeface="Rambla"/>
              </a:rPr>
              <a:t>Alexander forced intermarriage between his men and Asian women to forge a new, blended civilization. </a:t>
            </a:r>
          </a:p>
          <a:p>
            <a:pPr marL="365760" indent="-264160">
              <a:lnSpc>
                <a:spcPct val="80000"/>
              </a:lnSpc>
              <a:spcBef>
                <a:spcPts val="400"/>
              </a:spcBef>
              <a:buClr>
                <a:schemeClr val="accent1"/>
              </a:buClr>
              <a:buSzPct val="68000"/>
              <a:buFont typeface="Rambla"/>
              <a:buChar char=""/>
            </a:pPr>
            <a:r>
              <a:rPr lang="en-US" sz="2300" dirty="0">
                <a:solidFill>
                  <a:schemeClr val="tx2"/>
                </a:solidFill>
                <a:latin typeface="Rambla"/>
                <a:ea typeface="Rambla"/>
                <a:cs typeface="Rambla"/>
                <a:sym typeface="Rambla"/>
              </a:rPr>
              <a:t>Named many cities Alexandria.</a:t>
            </a:r>
          </a:p>
          <a:p>
            <a:pPr marL="365760" indent="-264160">
              <a:lnSpc>
                <a:spcPct val="80000"/>
              </a:lnSpc>
              <a:spcBef>
                <a:spcPts val="400"/>
              </a:spcBef>
              <a:buClr>
                <a:schemeClr val="accent1"/>
              </a:buClr>
              <a:buSzPct val="68000"/>
              <a:buFont typeface="Rambla"/>
              <a:buChar char=""/>
            </a:pPr>
            <a:r>
              <a:rPr lang="en-US" sz="2300" dirty="0">
                <a:solidFill>
                  <a:schemeClr val="tx2"/>
                </a:solidFill>
                <a:latin typeface="Rambla"/>
                <a:ea typeface="Rambla"/>
                <a:cs typeface="Rambla"/>
                <a:sym typeface="Rambla"/>
              </a:rPr>
              <a:t>Died at 33; empire fell apart but left huge cultural impact.</a:t>
            </a:r>
          </a:p>
          <a:p>
            <a:pPr marL="621792" lvl="1" indent="-240791">
              <a:lnSpc>
                <a:spcPct val="80000"/>
              </a:lnSpc>
              <a:spcBef>
                <a:spcPts val="324"/>
              </a:spcBef>
              <a:buClr>
                <a:schemeClr val="accent1"/>
              </a:buClr>
              <a:buSzPct val="97500"/>
              <a:buFont typeface="Rambla"/>
              <a:buChar char="◦"/>
            </a:pPr>
            <a:r>
              <a:rPr lang="en-US" sz="1950" dirty="0">
                <a:solidFill>
                  <a:schemeClr val="tx2"/>
                </a:solidFill>
                <a:latin typeface="Rambla"/>
                <a:ea typeface="Rambla"/>
                <a:cs typeface="Rambla"/>
                <a:sym typeface="Rambla"/>
              </a:rPr>
              <a:t>Spread Greek culture</a:t>
            </a:r>
          </a:p>
          <a:p>
            <a:pPr marL="621792" lvl="1" indent="-240791">
              <a:lnSpc>
                <a:spcPct val="80000"/>
              </a:lnSpc>
              <a:spcBef>
                <a:spcPts val="324"/>
              </a:spcBef>
              <a:buClr>
                <a:schemeClr val="accent1"/>
              </a:buClr>
              <a:buSzPct val="97500"/>
              <a:buFont typeface="Rambla"/>
              <a:buChar char="◦"/>
            </a:pPr>
            <a:r>
              <a:rPr lang="en-US" sz="1950" dirty="0">
                <a:solidFill>
                  <a:schemeClr val="tx2"/>
                </a:solidFill>
                <a:latin typeface="Rambla"/>
                <a:ea typeface="Rambla"/>
                <a:cs typeface="Rambla"/>
                <a:sym typeface="Rambla"/>
              </a:rPr>
              <a:t>Empire divided into three large states and many Greeks left their homelands to settle, bringing Greek culture and creating cosmopolitan centers</a:t>
            </a:r>
          </a:p>
          <a:p>
            <a:pPr marL="859536" lvl="2" indent="-237236">
              <a:lnSpc>
                <a:spcPct val="80000"/>
              </a:lnSpc>
              <a:spcBef>
                <a:spcPts val="350"/>
              </a:spcBef>
              <a:buClr>
                <a:schemeClr val="accent2"/>
              </a:buClr>
              <a:buSzPct val="100000"/>
              <a:buFont typeface="Rambla"/>
              <a:buChar char="⚫"/>
            </a:pPr>
            <a:r>
              <a:rPr lang="en-US" sz="1800" dirty="0">
                <a:solidFill>
                  <a:schemeClr val="tx2"/>
                </a:solidFill>
                <a:latin typeface="Rambla"/>
                <a:ea typeface="Rambla"/>
                <a:cs typeface="Rambla"/>
                <a:sym typeface="Rambla"/>
              </a:rPr>
              <a:t>Religion</a:t>
            </a:r>
          </a:p>
          <a:p>
            <a:pPr marL="859536" lvl="2" indent="-237236">
              <a:lnSpc>
                <a:spcPct val="80000"/>
              </a:lnSpc>
              <a:spcBef>
                <a:spcPts val="350"/>
              </a:spcBef>
              <a:buClr>
                <a:schemeClr val="accent2"/>
              </a:buClr>
              <a:buSzPct val="100000"/>
              <a:buFont typeface="Rambla"/>
              <a:buChar char="⚫"/>
            </a:pPr>
            <a:r>
              <a:rPr lang="en-US" sz="1800" dirty="0">
                <a:solidFill>
                  <a:schemeClr val="tx2"/>
                </a:solidFill>
                <a:latin typeface="Rambla"/>
                <a:ea typeface="Rambla"/>
                <a:cs typeface="Rambla"/>
                <a:sym typeface="Rambla"/>
              </a:rPr>
              <a:t>Fashion</a:t>
            </a:r>
          </a:p>
          <a:p>
            <a:pPr marL="859536" lvl="2" indent="-237236">
              <a:lnSpc>
                <a:spcPct val="80000"/>
              </a:lnSpc>
              <a:spcBef>
                <a:spcPts val="350"/>
              </a:spcBef>
              <a:buClr>
                <a:schemeClr val="accent2"/>
              </a:buClr>
              <a:buSzPct val="100000"/>
              <a:buFont typeface="Rambla"/>
              <a:buChar char="⚫"/>
            </a:pPr>
            <a:r>
              <a:rPr lang="en-US" sz="1800" dirty="0">
                <a:solidFill>
                  <a:schemeClr val="tx2"/>
                </a:solidFill>
                <a:latin typeface="Rambla"/>
                <a:ea typeface="Rambla"/>
                <a:cs typeface="Rambla"/>
                <a:sym typeface="Rambla"/>
              </a:rPr>
              <a:t>Customs</a:t>
            </a:r>
          </a:p>
          <a:p>
            <a:pPr marL="859536" lvl="2" indent="-237236">
              <a:lnSpc>
                <a:spcPct val="80000"/>
              </a:lnSpc>
              <a:spcBef>
                <a:spcPts val="350"/>
              </a:spcBef>
              <a:buClr>
                <a:schemeClr val="accent2"/>
              </a:buClr>
              <a:buSzPct val="100000"/>
              <a:buFont typeface="Rambla"/>
              <a:buChar char="⚫"/>
            </a:pPr>
            <a:r>
              <a:rPr lang="en-US" sz="1800" dirty="0">
                <a:solidFill>
                  <a:schemeClr val="tx2"/>
                </a:solidFill>
                <a:latin typeface="Rambla"/>
                <a:ea typeface="Rambla"/>
                <a:cs typeface="Rambla"/>
                <a:sym typeface="Rambla"/>
              </a:rPr>
              <a:t>Language</a:t>
            </a:r>
          </a:p>
          <a:p>
            <a:pPr marL="859536" lvl="2" indent="-237236">
              <a:lnSpc>
                <a:spcPct val="80000"/>
              </a:lnSpc>
              <a:spcBef>
                <a:spcPts val="350"/>
              </a:spcBef>
              <a:buClr>
                <a:schemeClr val="accent2"/>
              </a:buClr>
              <a:buSzPct val="100000"/>
              <a:buFont typeface="Rambla"/>
              <a:buChar char="⚫"/>
            </a:pPr>
            <a:r>
              <a:rPr lang="en-US" sz="1800" dirty="0">
                <a:solidFill>
                  <a:schemeClr val="tx2"/>
                </a:solidFill>
                <a:latin typeface="Rambla"/>
                <a:ea typeface="Rambla"/>
                <a:cs typeface="Rambla"/>
                <a:sym typeface="Rambla"/>
              </a:rPr>
              <a:t>Values</a:t>
            </a:r>
          </a:p>
        </p:txBody>
      </p:sp>
      <p:pic>
        <p:nvPicPr>
          <p:cNvPr id="6" name="Shape 161"/>
          <p:cNvPicPr preferRelativeResize="0">
            <a:picLocks noGrp="1"/>
          </p:cNvPicPr>
          <p:nvPr>
            <p:ph sz="half" idx="2"/>
          </p:nvPr>
        </p:nvPicPr>
        <p:blipFill rotWithShape="1">
          <a:blip r:embed="rId3">
            <a:alphaModFix/>
          </a:blip>
          <a:srcRect/>
          <a:stretch/>
        </p:blipFill>
        <p:spPr>
          <a:xfrm>
            <a:off x="7275525" y="1853248"/>
            <a:ext cx="4406958" cy="4403090"/>
          </a:xfrm>
          <a:prstGeom prst="rect">
            <a:avLst/>
          </a:prstGeom>
          <a:noFill/>
          <a:ln>
            <a:noFill/>
          </a:ln>
        </p:spPr>
      </p:pic>
    </p:spTree>
    <p:extLst>
      <p:ext uri="{BB962C8B-B14F-4D97-AF65-F5344CB8AC3E}">
        <p14:creationId xmlns:p14="http://schemas.microsoft.com/office/powerpoint/2010/main" val="227162147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panose="020B0600070205080204" pitchFamily="34" charset="-128"/>
              </a:rPr>
              <a:t>Beyond Achaemenid Persia</a:t>
            </a:r>
          </a:p>
        </p:txBody>
      </p:sp>
      <p:sp>
        <p:nvSpPr>
          <p:cNvPr id="19459" name="Content Placeholder 2"/>
          <p:cNvSpPr>
            <a:spLocks noGrp="1"/>
          </p:cNvSpPr>
          <p:nvPr>
            <p:ph idx="1"/>
          </p:nvPr>
        </p:nvSpPr>
        <p:spPr/>
        <p:txBody>
          <a:bodyPr>
            <a:normAutofit/>
          </a:bodyPr>
          <a:lstStyle/>
          <a:p>
            <a:r>
              <a:rPr lang="en-US" sz="2800" dirty="0" smtClean="0">
                <a:ea typeface="ＭＳ Ｐゴシック" panose="020B0600070205080204" pitchFamily="34" charset="-128"/>
              </a:rPr>
              <a:t>The Seleucid (323-83 BCE)</a:t>
            </a:r>
          </a:p>
          <a:p>
            <a:pPr lvl="1"/>
            <a:r>
              <a:rPr lang="en-US" sz="2800" dirty="0" smtClean="0">
                <a:ea typeface="ＭＳ Ｐゴシック" panose="020B0600070205080204" pitchFamily="34" charset="-128"/>
              </a:rPr>
              <a:t>Hellenistic Persia</a:t>
            </a:r>
          </a:p>
          <a:p>
            <a:r>
              <a:rPr lang="en-US" sz="2800" dirty="0" smtClean="0">
                <a:ea typeface="ＭＳ Ｐゴシック" panose="020B0600070205080204" pitchFamily="34" charset="-128"/>
              </a:rPr>
              <a:t>The Parthian (247 BCE-224 CE)</a:t>
            </a:r>
          </a:p>
          <a:p>
            <a:pPr lvl="1"/>
            <a:r>
              <a:rPr lang="en-US" sz="2800" dirty="0" smtClean="0">
                <a:ea typeface="ＭＳ Ｐゴシック" panose="020B0600070205080204" pitchFamily="34" charset="-128"/>
              </a:rPr>
              <a:t>Iranian cultural empire </a:t>
            </a:r>
          </a:p>
          <a:p>
            <a:r>
              <a:rPr lang="en-US" sz="2800" dirty="0" smtClean="0">
                <a:ea typeface="ＭＳ Ｐゴシック" panose="020B0600070205080204" pitchFamily="34" charset="-128"/>
              </a:rPr>
              <a:t>The </a:t>
            </a:r>
            <a:r>
              <a:rPr lang="en-US" sz="2800" dirty="0" err="1" smtClean="0">
                <a:ea typeface="ＭＳ Ｐゴシック" panose="020B0600070205080204" pitchFamily="34" charset="-128"/>
              </a:rPr>
              <a:t>Sasanid</a:t>
            </a:r>
            <a:r>
              <a:rPr lang="en-US" sz="2800" dirty="0" smtClean="0">
                <a:ea typeface="ＭＳ Ｐゴシック" panose="020B0600070205080204" pitchFamily="34" charset="-128"/>
              </a:rPr>
              <a:t> (224-651 CE)</a:t>
            </a:r>
          </a:p>
          <a:p>
            <a:pPr lvl="1"/>
            <a:r>
              <a:rPr lang="en-US" sz="2800" dirty="0" smtClean="0">
                <a:ea typeface="ＭＳ Ｐゴシック" panose="020B0600070205080204" pitchFamily="34" charset="-128"/>
              </a:rPr>
              <a:t>Last of the Zoroastrian empires</a:t>
            </a:r>
          </a:p>
          <a:p>
            <a:pPr lvl="1"/>
            <a:r>
              <a:rPr lang="en-US" sz="2800" dirty="0" smtClean="0">
                <a:ea typeface="ＭＳ Ｐゴシック" panose="020B0600070205080204" pitchFamily="34" charset="-128"/>
              </a:rPr>
              <a:t>Assimilated into the Islamic Caliphates 651 CE </a:t>
            </a:r>
          </a:p>
        </p:txBody>
      </p:sp>
    </p:spTree>
    <p:extLst>
      <p:ext uri="{BB962C8B-B14F-4D97-AF65-F5344CB8AC3E}">
        <p14:creationId xmlns:p14="http://schemas.microsoft.com/office/powerpoint/2010/main" val="4123214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p:nvPr/>
        </p:nvSpPr>
        <p:spPr>
          <a:xfrm>
            <a:off x="1679576" y="-144463"/>
            <a:ext cx="304799" cy="304801"/>
          </a:xfrm>
          <a:prstGeom prst="rect">
            <a:avLst/>
          </a:prstGeom>
          <a:noFill/>
          <a:ln>
            <a:noFill/>
          </a:ln>
        </p:spPr>
        <p:txBody>
          <a:bodyPr lIns="91425" tIns="45700" rIns="91425" bIns="45700" anchor="t" anchorCtr="0">
            <a:noAutofit/>
          </a:bodyPr>
          <a:lstStyle/>
          <a:p>
            <a:endParaRPr>
              <a:solidFill>
                <a:schemeClr val="dk1"/>
              </a:solidFill>
              <a:latin typeface="Rambla"/>
              <a:ea typeface="Rambla"/>
              <a:cs typeface="Rambla"/>
              <a:sym typeface="Rambla"/>
            </a:endParaRPr>
          </a:p>
        </p:txBody>
      </p:sp>
      <p:sp>
        <p:nvSpPr>
          <p:cNvPr id="120" name="Shape 120"/>
          <p:cNvSpPr/>
          <p:nvPr/>
        </p:nvSpPr>
        <p:spPr>
          <a:xfrm>
            <a:off x="1679576" y="-144463"/>
            <a:ext cx="304799" cy="304801"/>
          </a:xfrm>
          <a:prstGeom prst="rect">
            <a:avLst/>
          </a:prstGeom>
          <a:noFill/>
          <a:ln>
            <a:noFill/>
          </a:ln>
        </p:spPr>
        <p:txBody>
          <a:bodyPr lIns="91425" tIns="45700" rIns="91425" bIns="45700" anchor="t" anchorCtr="0">
            <a:noAutofit/>
          </a:bodyPr>
          <a:lstStyle/>
          <a:p>
            <a:endParaRPr>
              <a:solidFill>
                <a:schemeClr val="dk1"/>
              </a:solidFill>
              <a:latin typeface="Rambla"/>
              <a:ea typeface="Rambla"/>
              <a:cs typeface="Rambla"/>
              <a:sym typeface="Rambla"/>
            </a:endParaRPr>
          </a:p>
        </p:txBody>
      </p:sp>
      <p:sp>
        <p:nvSpPr>
          <p:cNvPr id="121" name="Shape 121"/>
          <p:cNvSpPr/>
          <p:nvPr/>
        </p:nvSpPr>
        <p:spPr>
          <a:xfrm>
            <a:off x="1679576" y="-144463"/>
            <a:ext cx="304799" cy="304801"/>
          </a:xfrm>
          <a:prstGeom prst="rect">
            <a:avLst/>
          </a:prstGeom>
          <a:noFill/>
          <a:ln>
            <a:noFill/>
          </a:ln>
        </p:spPr>
        <p:txBody>
          <a:bodyPr lIns="91425" tIns="45700" rIns="91425" bIns="45700" anchor="t" anchorCtr="0">
            <a:noAutofit/>
          </a:bodyPr>
          <a:lstStyle/>
          <a:p>
            <a:endParaRPr>
              <a:solidFill>
                <a:schemeClr val="dk1"/>
              </a:solidFill>
              <a:latin typeface="Rambla"/>
              <a:ea typeface="Rambla"/>
              <a:cs typeface="Rambla"/>
              <a:sym typeface="Rambla"/>
            </a:endParaRPr>
          </a:p>
        </p:txBody>
      </p:sp>
      <p:sp>
        <p:nvSpPr>
          <p:cNvPr id="122" name="Shape 122"/>
          <p:cNvSpPr/>
          <p:nvPr/>
        </p:nvSpPr>
        <p:spPr>
          <a:xfrm>
            <a:off x="1679576" y="-144463"/>
            <a:ext cx="304799" cy="304801"/>
          </a:xfrm>
          <a:prstGeom prst="rect">
            <a:avLst/>
          </a:prstGeom>
          <a:noFill/>
          <a:ln>
            <a:noFill/>
          </a:ln>
        </p:spPr>
        <p:txBody>
          <a:bodyPr lIns="91425" tIns="45700" rIns="91425" bIns="45700" anchor="t" anchorCtr="0">
            <a:noAutofit/>
          </a:bodyPr>
          <a:lstStyle/>
          <a:p>
            <a:endParaRPr>
              <a:solidFill>
                <a:schemeClr val="dk1"/>
              </a:solidFill>
              <a:latin typeface="Rambla"/>
              <a:ea typeface="Rambla"/>
              <a:cs typeface="Rambla"/>
              <a:sym typeface="Rambla"/>
            </a:endParaRPr>
          </a:p>
        </p:txBody>
      </p:sp>
      <p:sp>
        <p:nvSpPr>
          <p:cNvPr id="123" name="Shape 123"/>
          <p:cNvSpPr/>
          <p:nvPr/>
        </p:nvSpPr>
        <p:spPr>
          <a:xfrm>
            <a:off x="1679576" y="-144463"/>
            <a:ext cx="304799" cy="304801"/>
          </a:xfrm>
          <a:prstGeom prst="rect">
            <a:avLst/>
          </a:prstGeom>
          <a:noFill/>
          <a:ln>
            <a:noFill/>
          </a:ln>
        </p:spPr>
        <p:txBody>
          <a:bodyPr lIns="91425" tIns="45700" rIns="91425" bIns="45700" anchor="t" anchorCtr="0">
            <a:noAutofit/>
          </a:bodyPr>
          <a:lstStyle/>
          <a:p>
            <a:endParaRPr>
              <a:solidFill>
                <a:schemeClr val="dk1"/>
              </a:solidFill>
              <a:latin typeface="Rambla"/>
              <a:ea typeface="Rambla"/>
              <a:cs typeface="Rambla"/>
              <a:sym typeface="Rambla"/>
            </a:endParaRPr>
          </a:p>
        </p:txBody>
      </p:sp>
      <p:pic>
        <p:nvPicPr>
          <p:cNvPr id="124" name="Shape 124"/>
          <p:cNvPicPr preferRelativeResize="0"/>
          <p:nvPr/>
        </p:nvPicPr>
        <p:blipFill rotWithShape="1">
          <a:blip r:embed="rId3">
            <a:alphaModFix/>
          </a:blip>
          <a:srcRect/>
          <a:stretch/>
        </p:blipFill>
        <p:spPr>
          <a:xfrm rot="-1139113">
            <a:off x="2097340" y="832914"/>
            <a:ext cx="4186580" cy="2819400"/>
          </a:xfrm>
          <a:prstGeom prst="rect">
            <a:avLst/>
          </a:prstGeom>
          <a:noFill/>
          <a:ln>
            <a:noFill/>
          </a:ln>
        </p:spPr>
      </p:pic>
      <p:pic>
        <p:nvPicPr>
          <p:cNvPr id="125" name="Shape 125"/>
          <p:cNvPicPr preferRelativeResize="0"/>
          <p:nvPr/>
        </p:nvPicPr>
        <p:blipFill rotWithShape="1">
          <a:blip r:embed="rId4">
            <a:alphaModFix/>
          </a:blip>
          <a:srcRect/>
          <a:stretch/>
        </p:blipFill>
        <p:spPr>
          <a:xfrm>
            <a:off x="8458201" y="685800"/>
            <a:ext cx="1600199" cy="3400424"/>
          </a:xfrm>
          <a:prstGeom prst="rect">
            <a:avLst/>
          </a:prstGeom>
          <a:noFill/>
          <a:ln>
            <a:noFill/>
          </a:ln>
        </p:spPr>
      </p:pic>
      <p:pic>
        <p:nvPicPr>
          <p:cNvPr id="126" name="Shape 126"/>
          <p:cNvPicPr preferRelativeResize="0"/>
          <p:nvPr/>
        </p:nvPicPr>
        <p:blipFill rotWithShape="1">
          <a:blip r:embed="rId5">
            <a:alphaModFix/>
          </a:blip>
          <a:srcRect/>
          <a:stretch/>
        </p:blipFill>
        <p:spPr>
          <a:xfrm>
            <a:off x="5562600" y="4343400"/>
            <a:ext cx="3333750" cy="2228850"/>
          </a:xfrm>
          <a:prstGeom prst="rect">
            <a:avLst/>
          </a:prstGeom>
          <a:noFill/>
          <a:ln>
            <a:noFill/>
          </a:ln>
        </p:spPr>
      </p:pic>
    </p:spTree>
    <p:extLst>
      <p:ext uri="{BB962C8B-B14F-4D97-AF65-F5344CB8AC3E}">
        <p14:creationId xmlns:p14="http://schemas.microsoft.com/office/powerpoint/2010/main" val="1207954309"/>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anose="020B0600070205080204" pitchFamily="34" charset="-128"/>
              </a:rPr>
              <a:t>The Rise of The Persian Empire</a:t>
            </a:r>
          </a:p>
        </p:txBody>
      </p:sp>
      <p:sp>
        <p:nvSpPr>
          <p:cNvPr id="9219" name="Content Placeholder 2"/>
          <p:cNvSpPr>
            <a:spLocks noGrp="1"/>
          </p:cNvSpPr>
          <p:nvPr>
            <p:ph sz="half" idx="1"/>
          </p:nvPr>
        </p:nvSpPr>
        <p:spPr>
          <a:xfrm>
            <a:off x="393628" y="1580293"/>
            <a:ext cx="4396339" cy="4195763"/>
          </a:xfrm>
        </p:spPr>
        <p:txBody>
          <a:bodyPr>
            <a:noAutofit/>
          </a:bodyPr>
          <a:lstStyle/>
          <a:p>
            <a:r>
              <a:rPr lang="en-US" sz="2800" dirty="0" smtClean="0">
                <a:ea typeface="ＭＳ Ｐゴシック" panose="020B0600070205080204" pitchFamily="34" charset="-128"/>
              </a:rPr>
              <a:t>Before the Persians came, there were the empires of the Assyrians (known for their ruthlessness) and the Chaldeans (known for King Nebuchadnezzar II)</a:t>
            </a:r>
          </a:p>
          <a:p>
            <a:r>
              <a:rPr lang="en-US" sz="2800" dirty="0" smtClean="0">
                <a:ea typeface="ＭＳ Ｐゴシック" panose="020B0600070205080204" pitchFamily="34" charset="-128"/>
              </a:rPr>
              <a:t>The Chaldeans of Babylonia fell to Persia in 539 B.C.E.</a:t>
            </a:r>
          </a:p>
        </p:txBody>
      </p:sp>
      <p:pic>
        <p:nvPicPr>
          <p:cNvPr id="5" name="Content Placeholder 4" descr="babyl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975148" y="1580293"/>
            <a:ext cx="5202368" cy="505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9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ea typeface="ＭＳ Ｐゴシック" panose="020B0600070205080204" pitchFamily="34" charset="-128"/>
              </a:rPr>
              <a:t>Persia</a:t>
            </a:r>
          </a:p>
        </p:txBody>
      </p:sp>
      <p:sp>
        <p:nvSpPr>
          <p:cNvPr id="47107" name="Rectangle 3"/>
          <p:cNvSpPr>
            <a:spLocks noGrp="1" noChangeArrowheads="1"/>
          </p:cNvSpPr>
          <p:nvPr>
            <p:ph sz="half" idx="1"/>
          </p:nvPr>
        </p:nvSpPr>
        <p:spPr>
          <a:xfrm>
            <a:off x="339038" y="1419131"/>
            <a:ext cx="4969941" cy="4968022"/>
          </a:xfrm>
        </p:spPr>
        <p:txBody>
          <a:bodyPr>
            <a:noAutofit/>
          </a:bodyPr>
          <a:lstStyle/>
          <a:p>
            <a:pPr eaLnBrk="1" hangingPunct="1">
              <a:lnSpc>
                <a:spcPct val="90000"/>
              </a:lnSpc>
            </a:pPr>
            <a:r>
              <a:rPr lang="en-US" sz="2000" dirty="0">
                <a:ea typeface="ＭＳ Ｐゴシック" panose="020B0600070205080204" pitchFamily="34" charset="-128"/>
              </a:rPr>
              <a:t>In 550 B.C., Cyrus the Great of Persia took over </a:t>
            </a:r>
            <a:r>
              <a:rPr lang="en-US" sz="2000" dirty="0" smtClean="0">
                <a:ea typeface="ＭＳ Ｐゴシック" panose="020B0600070205080204" pitchFamily="34" charset="-128"/>
              </a:rPr>
              <a:t>Medea</a:t>
            </a:r>
            <a:r>
              <a:rPr lang="en-US" sz="2000" dirty="0">
                <a:ea typeface="ＭＳ Ｐゴシック" panose="020B0600070205080204" pitchFamily="34" charset="-128"/>
              </a:rPr>
              <a:t>, making this the first Persian </a:t>
            </a:r>
            <a:r>
              <a:rPr lang="en-US" sz="2000" i="1" dirty="0">
                <a:ea typeface="ＭＳ Ｐゴシック" panose="020B0600070205080204" pitchFamily="34" charset="-128"/>
              </a:rPr>
              <a:t>satrapy</a:t>
            </a:r>
            <a:r>
              <a:rPr lang="en-US" sz="2000" dirty="0">
                <a:ea typeface="ＭＳ Ｐゴシック" panose="020B0600070205080204" pitchFamily="34" charset="-128"/>
              </a:rPr>
              <a:t>.</a:t>
            </a:r>
          </a:p>
          <a:p>
            <a:pPr eaLnBrk="1" hangingPunct="1">
              <a:lnSpc>
                <a:spcPct val="90000"/>
              </a:lnSpc>
            </a:pPr>
            <a:r>
              <a:rPr lang="en-US" sz="2000" dirty="0">
                <a:ea typeface="ＭＳ Ｐゴシック" panose="020B0600070205080204" pitchFamily="34" charset="-128"/>
              </a:rPr>
              <a:t>546 conquer Lydia</a:t>
            </a:r>
          </a:p>
          <a:p>
            <a:pPr eaLnBrk="1" hangingPunct="1">
              <a:lnSpc>
                <a:spcPct val="90000"/>
              </a:lnSpc>
            </a:pPr>
            <a:r>
              <a:rPr lang="en-US" sz="2000" dirty="0">
                <a:ea typeface="ＭＳ Ｐゴシック" panose="020B0600070205080204" pitchFamily="34" charset="-128"/>
              </a:rPr>
              <a:t>539 conquer Babylon</a:t>
            </a:r>
          </a:p>
          <a:p>
            <a:pPr eaLnBrk="1" hangingPunct="1">
              <a:lnSpc>
                <a:spcPct val="90000"/>
              </a:lnSpc>
            </a:pPr>
            <a:r>
              <a:rPr lang="en-US" sz="2000" dirty="0">
                <a:ea typeface="ＭＳ Ｐゴシック" panose="020B0600070205080204" pitchFamily="34" charset="-128"/>
              </a:rPr>
              <a:t>525 conquer Egypt (under his son, Cambyses)</a:t>
            </a:r>
          </a:p>
          <a:p>
            <a:pPr eaLnBrk="1" hangingPunct="1">
              <a:lnSpc>
                <a:spcPct val="90000"/>
              </a:lnSpc>
            </a:pPr>
            <a:r>
              <a:rPr lang="en-US" sz="2000" dirty="0">
                <a:ea typeface="ＭＳ Ｐゴシック" panose="020B0600070205080204" pitchFamily="34" charset="-128"/>
              </a:rPr>
              <a:t>Why was he Great?</a:t>
            </a:r>
          </a:p>
          <a:p>
            <a:pPr lvl="1" eaLnBrk="1" hangingPunct="1">
              <a:lnSpc>
                <a:spcPct val="90000"/>
              </a:lnSpc>
            </a:pPr>
            <a:r>
              <a:rPr lang="en-US" sz="2000" dirty="0">
                <a:ea typeface="ＭＳ Ｐゴシック" panose="020B0600070205080204" pitchFamily="34" charset="-128"/>
              </a:rPr>
              <a:t>Set the Jews free from Babylonian captivity</a:t>
            </a:r>
          </a:p>
          <a:p>
            <a:pPr lvl="1" eaLnBrk="1" hangingPunct="1">
              <a:lnSpc>
                <a:spcPct val="90000"/>
              </a:lnSpc>
            </a:pPr>
            <a:r>
              <a:rPr lang="en-US" sz="2000" dirty="0">
                <a:ea typeface="ＭＳ Ｐゴシック" panose="020B0600070205080204" pitchFamily="34" charset="-128"/>
              </a:rPr>
              <a:t>Wise and compassionate</a:t>
            </a:r>
          </a:p>
          <a:p>
            <a:pPr lvl="1" eaLnBrk="1" hangingPunct="1">
              <a:lnSpc>
                <a:spcPct val="90000"/>
              </a:lnSpc>
            </a:pPr>
            <a:r>
              <a:rPr lang="en-US" sz="2000" dirty="0">
                <a:ea typeface="ＭＳ Ｐゴシック" panose="020B0600070205080204" pitchFamily="34" charset="-128"/>
              </a:rPr>
              <a:t>Used locals as government officials</a:t>
            </a:r>
          </a:p>
          <a:p>
            <a:pPr lvl="1" eaLnBrk="1" hangingPunct="1">
              <a:lnSpc>
                <a:spcPct val="90000"/>
              </a:lnSpc>
            </a:pPr>
            <a:r>
              <a:rPr lang="en-US" sz="2000" dirty="0">
                <a:ea typeface="ＭＳ Ｐゴシック" panose="020B0600070205080204" pitchFamily="34" charset="-128"/>
              </a:rPr>
              <a:t>He used Assyrian, Babylonian, Egyptian and Lydian practices</a:t>
            </a:r>
          </a:p>
        </p:txBody>
      </p:sp>
      <p:pic>
        <p:nvPicPr>
          <p:cNvPr id="5" name="Content Placeholder 4" descr="king_cyrus_17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20986" y="1297245"/>
            <a:ext cx="3836921" cy="460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67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47107">
                                            <p:txEl>
                                              <p:pRg st="5" end="5"/>
                                            </p:txEl>
                                          </p:spTgt>
                                        </p:tgtEl>
                                        <p:attrNameLst>
                                          <p:attrName>style.visibility</p:attrName>
                                        </p:attrNameLst>
                                      </p:cBhvr>
                                      <p:to>
                                        <p:strVal val="visible"/>
                                      </p:to>
                                    </p:set>
                                    <p:anim calcmode="lin" valueType="num">
                                      <p:cBhvr additive="base">
                                        <p:cTn id="35" dur="500" fill="hold"/>
                                        <p:tgtEl>
                                          <p:spTgt spid="4710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71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7107">
                                            <p:txEl>
                                              <p:pRg st="6" end="6"/>
                                            </p:txEl>
                                          </p:spTgt>
                                        </p:tgtEl>
                                        <p:attrNameLst>
                                          <p:attrName>style.visibility</p:attrName>
                                        </p:attrNameLst>
                                      </p:cBhvr>
                                      <p:to>
                                        <p:strVal val="visible"/>
                                      </p:to>
                                    </p:set>
                                    <p:anim calcmode="lin" valueType="num">
                                      <p:cBhvr additive="base">
                                        <p:cTn id="39" dur="500" fill="hold"/>
                                        <p:tgtEl>
                                          <p:spTgt spid="47107">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71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47107">
                                            <p:txEl>
                                              <p:pRg st="7" end="7"/>
                                            </p:txEl>
                                          </p:spTgt>
                                        </p:tgtEl>
                                        <p:attrNameLst>
                                          <p:attrName>style.visibility</p:attrName>
                                        </p:attrNameLst>
                                      </p:cBhvr>
                                      <p:to>
                                        <p:strVal val="visible"/>
                                      </p:to>
                                    </p:set>
                                    <p:anim calcmode="lin" valueType="num">
                                      <p:cBhvr additive="base">
                                        <p:cTn id="43" dur="500" fill="hold"/>
                                        <p:tgtEl>
                                          <p:spTgt spid="4710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1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par>
                                <p:cTn id="45" presetID="2" presetClass="entr" presetSubtype="8" fill="hold" grpId="0" nodeType="withEffect">
                                  <p:stCondLst>
                                    <p:cond delay="0"/>
                                  </p:stCondLst>
                                  <p:childTnLst>
                                    <p:set>
                                      <p:cBhvr>
                                        <p:cTn id="46" dur="1" fill="hold">
                                          <p:stCondLst>
                                            <p:cond delay="0"/>
                                          </p:stCondLst>
                                        </p:cTn>
                                        <p:tgtEl>
                                          <p:spTgt spid="47107">
                                            <p:txEl>
                                              <p:pRg st="8" end="8"/>
                                            </p:txEl>
                                          </p:spTgt>
                                        </p:tgtEl>
                                        <p:attrNameLst>
                                          <p:attrName>style.visibility</p:attrName>
                                        </p:attrNameLst>
                                      </p:cBhvr>
                                      <p:to>
                                        <p:strVal val="visible"/>
                                      </p:to>
                                    </p:set>
                                    <p:anim calcmode="lin" valueType="num">
                                      <p:cBhvr additive="base">
                                        <p:cTn id="47" dur="500" fill="hold"/>
                                        <p:tgtEl>
                                          <p:spTgt spid="47107">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71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ea typeface="ＭＳ Ｐゴシック" panose="020B0600070205080204" pitchFamily="34" charset="-128"/>
              </a:rPr>
              <a:t>Persian Empire</a:t>
            </a:r>
          </a:p>
        </p:txBody>
      </p:sp>
      <p:sp>
        <p:nvSpPr>
          <p:cNvPr id="16387" name="Rectangle 3"/>
          <p:cNvSpPr>
            <a:spLocks noGrp="1" noChangeArrowheads="1"/>
          </p:cNvSpPr>
          <p:nvPr>
            <p:ph sz="half" idx="1"/>
          </p:nvPr>
        </p:nvSpPr>
        <p:spPr>
          <a:xfrm>
            <a:off x="646111" y="1784863"/>
            <a:ext cx="4396339" cy="4195763"/>
          </a:xfrm>
        </p:spPr>
        <p:txBody>
          <a:bodyPr>
            <a:normAutofit/>
          </a:bodyPr>
          <a:lstStyle/>
          <a:p>
            <a:pPr eaLnBrk="1" hangingPunct="1"/>
            <a:r>
              <a:rPr lang="en-US" sz="2400" dirty="0" smtClean="0">
                <a:ea typeface="ＭＳ Ｐゴシック" panose="020B0600070205080204" pitchFamily="34" charset="-128"/>
              </a:rPr>
              <a:t>Persian kings were said to be elected by the Persian god, </a:t>
            </a:r>
            <a:r>
              <a:rPr lang="en-US" sz="2400" dirty="0" err="1" smtClean="0">
                <a:ea typeface="ＭＳ Ｐゴシック" panose="020B0600070205080204" pitchFamily="34" charset="-128"/>
              </a:rPr>
              <a:t>Ahuramazda</a:t>
            </a:r>
            <a:r>
              <a:rPr lang="en-US" sz="2400" dirty="0" smtClean="0">
                <a:ea typeface="ＭＳ Ｐゴシック" panose="020B0600070205080204" pitchFamily="34" charset="-128"/>
              </a:rPr>
              <a:t>. They seldom were accessible to the public and lived in splendid palaces. </a:t>
            </a:r>
          </a:p>
          <a:p>
            <a:pPr eaLnBrk="1" hangingPunct="1"/>
            <a:r>
              <a:rPr lang="en-US" sz="2400" dirty="0" smtClean="0">
                <a:ea typeface="ＭＳ Ｐゴシック" panose="020B0600070205080204" pitchFamily="34" charset="-128"/>
              </a:rPr>
              <a:t>The army was truly international, the elite infantry was known as the Immortals.</a:t>
            </a:r>
          </a:p>
        </p:txBody>
      </p:sp>
      <p:pic>
        <p:nvPicPr>
          <p:cNvPr id="6146" name="Picture 2" descr="https://s-media-cache-ak0.pinimg.com/originals/a7/2d/36/a72d369df00db9ec5aa8e2363a12503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48809" y="1152983"/>
            <a:ext cx="5492479" cy="545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ea typeface="ＭＳ Ｐゴシック" panose="020B0600070205080204" pitchFamily="34" charset="-128"/>
              </a:rPr>
              <a:t>Persian Empire</a:t>
            </a:r>
          </a:p>
        </p:txBody>
      </p:sp>
      <p:sp>
        <p:nvSpPr>
          <p:cNvPr id="13315" name="Content Placeholder 2"/>
          <p:cNvSpPr>
            <a:spLocks noGrp="1"/>
          </p:cNvSpPr>
          <p:nvPr>
            <p:ph sz="half" idx="1"/>
          </p:nvPr>
        </p:nvSpPr>
        <p:spPr>
          <a:xfrm>
            <a:off x="311742" y="1249528"/>
            <a:ext cx="4819816" cy="5396932"/>
          </a:xfrm>
        </p:spPr>
        <p:txBody>
          <a:bodyPr>
            <a:normAutofit fontScale="92500" lnSpcReduction="20000"/>
          </a:bodyPr>
          <a:lstStyle/>
          <a:p>
            <a:r>
              <a:rPr lang="en-US" sz="2400" dirty="0" smtClean="0"/>
              <a:t>Best organizer among Persian kings = </a:t>
            </a:r>
            <a:r>
              <a:rPr lang="en-US" sz="2400" dirty="0">
                <a:ea typeface="ＭＳ Ｐゴシック" panose="020B0600070205080204" pitchFamily="34" charset="-128"/>
              </a:rPr>
              <a:t>Darius I (521-486) </a:t>
            </a:r>
            <a:r>
              <a:rPr lang="en-US" sz="2400" dirty="0" smtClean="0"/>
              <a:t>Divided empire into 23 provinces</a:t>
            </a:r>
          </a:p>
          <a:p>
            <a:pPr lvl="1"/>
            <a:r>
              <a:rPr lang="en-US" sz="2400" dirty="0" smtClean="0"/>
              <a:t>Each province ruled by a </a:t>
            </a:r>
            <a:r>
              <a:rPr lang="en-US" sz="2400" b="1" u="sng" dirty="0" smtClean="0"/>
              <a:t>satrap</a:t>
            </a:r>
            <a:r>
              <a:rPr lang="en-US" sz="2400" dirty="0" smtClean="0"/>
              <a:t> = governor</a:t>
            </a:r>
          </a:p>
          <a:p>
            <a:pPr eaLnBrk="1" hangingPunct="1">
              <a:lnSpc>
                <a:spcPct val="90000"/>
              </a:lnSpc>
            </a:pPr>
            <a:r>
              <a:rPr lang="en-US" sz="2400" i="1" dirty="0" smtClean="0">
                <a:ea typeface="ＭＳ Ｐゴシック" panose="020B0600070205080204" pitchFamily="34" charset="-128"/>
              </a:rPr>
              <a:t>Satraps </a:t>
            </a:r>
            <a:r>
              <a:rPr lang="en-US" sz="2400" dirty="0" smtClean="0">
                <a:ea typeface="ＭＳ Ｐゴシック" panose="020B0600070205080204" pitchFamily="34" charset="-128"/>
              </a:rPr>
              <a:t>collected tributes, administered justice, raised taxes for the army and led the army in their provinces</a:t>
            </a:r>
            <a:endParaRPr lang="en-US" sz="2400" i="1" dirty="0" smtClean="0">
              <a:ea typeface="ＭＳ Ｐゴシック" panose="020B0600070205080204" pitchFamily="34" charset="-128"/>
            </a:endParaRPr>
          </a:p>
          <a:p>
            <a:pPr eaLnBrk="1" hangingPunct="1">
              <a:lnSpc>
                <a:spcPct val="90000"/>
              </a:lnSpc>
            </a:pPr>
            <a:r>
              <a:rPr lang="en-US" sz="2400" dirty="0" smtClean="0">
                <a:ea typeface="ＭＳ Ｐゴシック" panose="020B0600070205080204" pitchFamily="34" charset="-128"/>
              </a:rPr>
              <a:t>Moved the capital from Susa to Persepolis</a:t>
            </a:r>
          </a:p>
          <a:p>
            <a:r>
              <a:rPr lang="en-US" sz="2400" dirty="0"/>
              <a:t>Ruled more than 35 million people</a:t>
            </a:r>
          </a:p>
          <a:p>
            <a:r>
              <a:rPr lang="en-US" sz="2400" dirty="0"/>
              <a:t>Empire stretched more than 3000 miles – from Nile to Indus River</a:t>
            </a:r>
          </a:p>
          <a:p>
            <a:pPr eaLnBrk="1" hangingPunct="1">
              <a:lnSpc>
                <a:spcPct val="90000"/>
              </a:lnSpc>
            </a:pPr>
            <a:endParaRPr lang="en-US" dirty="0" smtClean="0">
              <a:ea typeface="ＭＳ Ｐゴシック" panose="020B0600070205080204" pitchFamily="34" charset="-128"/>
            </a:endParaRPr>
          </a:p>
          <a:p>
            <a:endParaRPr lang="en-US" dirty="0" smtClean="0">
              <a:ea typeface="ＭＳ Ｐゴシック" panose="020B0600070205080204" pitchFamily="34" charset="-128"/>
            </a:endParaRPr>
          </a:p>
        </p:txBody>
      </p:sp>
      <p:pic>
        <p:nvPicPr>
          <p:cNvPr id="5" name="Content Placeholder 4" descr="dariusII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8970" y="895753"/>
            <a:ext cx="4576533" cy="555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3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170" y="142164"/>
            <a:ext cx="8954448" cy="671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4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67000" y="228600"/>
            <a:ext cx="7696200" cy="838200"/>
          </a:xfrm>
        </p:spPr>
        <p:txBody>
          <a:bodyPr/>
          <a:lstStyle/>
          <a:p>
            <a:r>
              <a:rPr kumimoji="0" lang="en-US"/>
              <a:t>Persian Empire</a:t>
            </a:r>
          </a:p>
        </p:txBody>
      </p:sp>
      <p:pic>
        <p:nvPicPr>
          <p:cNvPr id="18435" name="Picture 3" descr="persian_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7543800" cy="498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4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74627" y="487908"/>
            <a:ext cx="3810000" cy="685800"/>
          </a:xfrm>
        </p:spPr>
        <p:txBody>
          <a:bodyPr>
            <a:normAutofit fontScale="90000"/>
          </a:bodyPr>
          <a:lstStyle/>
          <a:p>
            <a:r>
              <a:rPr kumimoji="0" lang="en-US" dirty="0"/>
              <a:t>The Persians</a:t>
            </a:r>
          </a:p>
        </p:txBody>
      </p:sp>
      <p:sp>
        <p:nvSpPr>
          <p:cNvPr id="19459" name="Rectangle 3"/>
          <p:cNvSpPr>
            <a:spLocks noGrp="1" noChangeArrowheads="1"/>
          </p:cNvSpPr>
          <p:nvPr>
            <p:ph idx="1"/>
          </p:nvPr>
        </p:nvSpPr>
        <p:spPr>
          <a:xfrm>
            <a:off x="109181" y="1173708"/>
            <a:ext cx="6332561" cy="5521116"/>
          </a:xfrm>
        </p:spPr>
        <p:txBody>
          <a:bodyPr>
            <a:normAutofit fontScale="77500" lnSpcReduction="20000"/>
          </a:bodyPr>
          <a:lstStyle/>
          <a:p>
            <a:pPr>
              <a:lnSpc>
                <a:spcPct val="90000"/>
              </a:lnSpc>
            </a:pPr>
            <a:r>
              <a:rPr kumimoji="0" lang="en-US" sz="2600" dirty="0"/>
              <a:t>Persians = very tolerant rulers</a:t>
            </a:r>
          </a:p>
          <a:p>
            <a:pPr lvl="1">
              <a:lnSpc>
                <a:spcPct val="90000"/>
              </a:lnSpc>
            </a:pPr>
            <a:r>
              <a:rPr kumimoji="0" lang="en-US" sz="2600" dirty="0"/>
              <a:t>Allowed conquered people to keep own languages, religions, and </a:t>
            </a:r>
            <a:r>
              <a:rPr kumimoji="0" lang="en-US" sz="2600" dirty="0" smtClean="0"/>
              <a:t>laws</a:t>
            </a:r>
          </a:p>
          <a:p>
            <a:pPr lvl="1">
              <a:lnSpc>
                <a:spcPct val="90000"/>
              </a:lnSpc>
            </a:pPr>
            <a:r>
              <a:rPr lang="en-US" sz="2600" dirty="0" smtClean="0"/>
              <a:t>Zoroastrianism popular religion and endorsed by emperors</a:t>
            </a:r>
          </a:p>
          <a:p>
            <a:pPr lvl="2">
              <a:lnSpc>
                <a:spcPct val="90000"/>
              </a:lnSpc>
            </a:pPr>
            <a:r>
              <a:rPr kumimoji="0" lang="en-US" sz="2600" dirty="0" smtClean="0"/>
              <a:t>Monotheistic religion </a:t>
            </a:r>
            <a:endParaRPr kumimoji="0" lang="en-US" sz="2600" dirty="0"/>
          </a:p>
          <a:p>
            <a:pPr>
              <a:lnSpc>
                <a:spcPct val="90000"/>
              </a:lnSpc>
            </a:pPr>
            <a:r>
              <a:rPr kumimoji="0" lang="en-US" sz="2600" dirty="0"/>
              <a:t>Artisans built city of </a:t>
            </a:r>
            <a:r>
              <a:rPr kumimoji="0" lang="en-US" sz="2600" b="1" dirty="0"/>
              <a:t>Persepolis</a:t>
            </a:r>
            <a:r>
              <a:rPr kumimoji="0" lang="en-US" sz="2600" dirty="0"/>
              <a:t> = most magnificent city in the </a:t>
            </a:r>
            <a:r>
              <a:rPr kumimoji="0" lang="en-US" sz="2600" dirty="0" smtClean="0"/>
              <a:t>empire</a:t>
            </a:r>
          </a:p>
          <a:p>
            <a:pPr lvl="1">
              <a:lnSpc>
                <a:spcPct val="90000"/>
              </a:lnSpc>
            </a:pPr>
            <a:r>
              <a:rPr lang="en-US" sz="2600" dirty="0" smtClean="0"/>
              <a:t>Cities had underground canal systems built called </a:t>
            </a:r>
            <a:r>
              <a:rPr lang="en-US" sz="2600" i="1" dirty="0" err="1" smtClean="0"/>
              <a:t>qanat</a:t>
            </a:r>
            <a:r>
              <a:rPr lang="en-US" sz="2600" dirty="0" smtClean="0"/>
              <a:t> </a:t>
            </a:r>
          </a:p>
          <a:p>
            <a:pPr lvl="1">
              <a:lnSpc>
                <a:spcPct val="90000"/>
              </a:lnSpc>
            </a:pPr>
            <a:r>
              <a:rPr kumimoji="0" lang="en-US" sz="2600" dirty="0" smtClean="0"/>
              <a:t>Slaves used in countryside and outside of cities- prisoners of war and debtors</a:t>
            </a:r>
          </a:p>
          <a:p>
            <a:pPr>
              <a:lnSpc>
                <a:spcPct val="90000"/>
              </a:lnSpc>
            </a:pPr>
            <a:r>
              <a:rPr lang="en-US" sz="2600" dirty="0"/>
              <a:t>Big network of roads</a:t>
            </a:r>
          </a:p>
          <a:p>
            <a:pPr lvl="1">
              <a:lnSpc>
                <a:spcPct val="90000"/>
              </a:lnSpc>
            </a:pPr>
            <a:r>
              <a:rPr lang="en-US" sz="2600" dirty="0"/>
              <a:t>Allowed for trade between different peoples/cultures in the empire</a:t>
            </a:r>
          </a:p>
          <a:p>
            <a:pPr lvl="1">
              <a:lnSpc>
                <a:spcPct val="90000"/>
              </a:lnSpc>
            </a:pPr>
            <a:r>
              <a:rPr lang="en-US" sz="2600" dirty="0"/>
              <a:t>Allowed for easy movement of soldiers</a:t>
            </a:r>
          </a:p>
          <a:p>
            <a:pPr>
              <a:lnSpc>
                <a:spcPct val="90000"/>
              </a:lnSpc>
            </a:pPr>
            <a:r>
              <a:rPr lang="en-US" sz="2600" dirty="0"/>
              <a:t>Royal Road = longest road in the empire </a:t>
            </a:r>
            <a:r>
              <a:rPr lang="en-US" sz="2600" dirty="0">
                <a:sym typeface="Wingdings" panose="05000000000000000000" pitchFamily="2" charset="2"/>
              </a:rPr>
              <a:t> had stations along it so travelers could get food, water, and fresh horses</a:t>
            </a:r>
            <a:endParaRPr lang="en-US" sz="2600" dirty="0"/>
          </a:p>
          <a:p>
            <a:pPr>
              <a:lnSpc>
                <a:spcPct val="90000"/>
              </a:lnSpc>
            </a:pPr>
            <a:endParaRPr kumimoji="0" lang="en-US" dirty="0"/>
          </a:p>
        </p:txBody>
      </p:sp>
      <p:pic>
        <p:nvPicPr>
          <p:cNvPr id="19460" name="Picture 4" descr="Perse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14401"/>
            <a:ext cx="4220570" cy="578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35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TotalTime>
  <Words>1312</Words>
  <Application>Microsoft Office PowerPoint</Application>
  <PresentationFormat>Custom</PresentationFormat>
  <Paragraphs>105</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Persian Empires</vt:lpstr>
      <vt:lpstr>PowerPoint Presentation</vt:lpstr>
      <vt:lpstr>The Rise of The Persian Empire</vt:lpstr>
      <vt:lpstr>Persia</vt:lpstr>
      <vt:lpstr>Persian Empire</vt:lpstr>
      <vt:lpstr>Persian Empire</vt:lpstr>
      <vt:lpstr>PowerPoint Presentation</vt:lpstr>
      <vt:lpstr>Persian Empire</vt:lpstr>
      <vt:lpstr>The Persians</vt:lpstr>
      <vt:lpstr>ROYAL ROAD</vt:lpstr>
      <vt:lpstr>The Greco-Persian Wars </vt:lpstr>
      <vt:lpstr>The Hellenistic Synthesis</vt:lpstr>
      <vt:lpstr>PowerPoint Presentation</vt:lpstr>
      <vt:lpstr>The Hellenistic Synthesis</vt:lpstr>
      <vt:lpstr>Beyond Achaemenid Persia</vt:lpstr>
    </vt:vector>
  </TitlesOfParts>
  <Company>HISD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Degidio, Cory B</dc:creator>
  <cp:lastModifiedBy>user</cp:lastModifiedBy>
  <cp:revision>25</cp:revision>
  <dcterms:created xsi:type="dcterms:W3CDTF">2015-09-13T21:16:37Z</dcterms:created>
  <dcterms:modified xsi:type="dcterms:W3CDTF">2015-09-16T19:32:51Z</dcterms:modified>
</cp:coreProperties>
</file>