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62" r:id="rId5"/>
    <p:sldId id="258" r:id="rId6"/>
    <p:sldId id="269" r:id="rId7"/>
    <p:sldId id="263" r:id="rId8"/>
    <p:sldId id="267" r:id="rId9"/>
    <p:sldId id="268" r:id="rId10"/>
    <p:sldId id="264" r:id="rId11"/>
    <p:sldId id="270" r:id="rId12"/>
    <p:sldId id="271" r:id="rId13"/>
    <p:sldId id="272" r:id="rId14"/>
    <p:sldId id="266" r:id="rId15"/>
    <p:sldId id="273" r:id="rId16"/>
    <p:sldId id="274" r:id="rId17"/>
    <p:sldId id="275" r:id="rId18"/>
    <p:sldId id="276" r:id="rId19"/>
    <p:sldId id="259" r:id="rId20"/>
    <p:sldId id="265" r:id="rId21"/>
    <p:sldId id="279" r:id="rId22"/>
    <p:sldId id="26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7D7D-55E1-4DD2-9857-9972BFF10DAB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826B-0993-45BD-89B0-5096A027D9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7D7D-55E1-4DD2-9857-9972BFF10DAB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826B-0993-45BD-89B0-5096A027D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7D7D-55E1-4DD2-9857-9972BFF10DAB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826B-0993-45BD-89B0-5096A027D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7D7D-55E1-4DD2-9857-9972BFF10DAB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826B-0993-45BD-89B0-5096A027D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7D7D-55E1-4DD2-9857-9972BFF10DAB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826B-0993-45BD-89B0-5096A027D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7D7D-55E1-4DD2-9857-9972BFF10DAB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826B-0993-45BD-89B0-5096A027D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7D7D-55E1-4DD2-9857-9972BFF10DAB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826B-0993-45BD-89B0-5096A027D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7D7D-55E1-4DD2-9857-9972BFF10DAB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826B-0993-45BD-89B0-5096A027D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7D7D-55E1-4DD2-9857-9972BFF10DAB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826B-0993-45BD-89B0-5096A027D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7D7D-55E1-4DD2-9857-9972BFF10DAB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826B-0993-45BD-89B0-5096A027D9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7567D7D-55E1-4DD2-9857-9972BFF10DAB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55B826B-0993-45BD-89B0-5096A027D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7567D7D-55E1-4DD2-9857-9972BFF10DAB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55B826B-0993-45BD-89B0-5096A027D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attering_ram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//upload.wikimedia.org/wikipedia/commons/9/9d/Perdigon_with_fiddle,_reversed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hyperlink" Target="//upload.wikimedia.org/wikipedia/commons/0/02/Vil%C3%A9m9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IMote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3/Leighton-God_Speed!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manifesthypnosis.com/wp-content/uploads/2011/07/1311548507-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1" y="3633218"/>
            <a:ext cx="2438398" cy="3224782"/>
          </a:xfrm>
          <a:prstGeom prst="rect">
            <a:avLst/>
          </a:prstGeom>
          <a:noFill/>
        </p:spPr>
      </p:pic>
      <p:pic>
        <p:nvPicPr>
          <p:cNvPr id="39938" name="Picture 2" descr="File:Knight-in-Shining-Arm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2209800" cy="2762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13.3 The Age of  Chivalry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code of chivalry for knights glorified both combat and romantic love.</a:t>
            </a:r>
            <a:endParaRPr lang="en-US" sz="2800" dirty="0"/>
          </a:p>
        </p:txBody>
      </p:sp>
      <p:pic>
        <p:nvPicPr>
          <p:cNvPr id="39940" name="Picture 4" descr="http://www.celsias.com/media/uploads/admin/knight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114800"/>
            <a:ext cx="4525326" cy="2743200"/>
          </a:xfrm>
          <a:prstGeom prst="rect">
            <a:avLst/>
          </a:prstGeom>
          <a:noFill/>
        </p:spPr>
      </p:pic>
      <p:pic>
        <p:nvPicPr>
          <p:cNvPr id="39944" name="Picture 8" descr="http://images.classwell.com/mcd_xhtml_ebooks/2005_world_history/images/mcd_awh2005_0618376798_p364_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9144000" cy="2007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Knighthood and the Code of Chivalry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Brutal Reality of Warfare</a:t>
            </a:r>
          </a:p>
          <a:p>
            <a:pPr lvl="1"/>
            <a:r>
              <a:rPr lang="en-US" b="1" dirty="0" smtClean="0"/>
              <a:t>Castles</a:t>
            </a:r>
            <a:r>
              <a:rPr lang="en-US" dirty="0" smtClean="0"/>
              <a:t> are huge fortresses where lords live</a:t>
            </a:r>
          </a:p>
          <a:p>
            <a:pPr lvl="1"/>
            <a:r>
              <a:rPr lang="en-US" dirty="0" smtClean="0"/>
              <a:t>Attacking armies use wide range of strategies and weapons</a:t>
            </a:r>
            <a:endParaRPr lang="en-US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29834"/>
            <a:ext cx="4829175" cy="302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ile:Windsor Castle at Sunset - Nov 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7" y="762000"/>
            <a:ext cx="9149717" cy="6096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Windsor </a:t>
            </a:r>
            <a:r>
              <a:rPr lang="en-US" dirty="0" smtClean="0"/>
              <a:t>Castle in England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Caerlaverock Castle</a:t>
            </a:r>
            <a:r>
              <a:rPr lang="en-US" b="0" dirty="0" smtClean="0"/>
              <a:t> in Scotland is surrounded by a moat.</a:t>
            </a:r>
            <a:endParaRPr lang="en-US" b="0" dirty="0"/>
          </a:p>
        </p:txBody>
      </p:sp>
      <p:pic>
        <p:nvPicPr>
          <p:cNvPr id="52226" name="Picture 2" descr="File:Caerlaverock Castle from the air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47800"/>
            <a:ext cx="6295505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Leeds Castle, England</a:t>
            </a:r>
            <a:endParaRPr lang="en-US" dirty="0"/>
          </a:p>
        </p:txBody>
      </p:sp>
      <p:pic>
        <p:nvPicPr>
          <p:cNvPr id="53252" name="Picture 4" descr="File:Leeds Castle 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9144000" cy="305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ages.classwell.com/mcd_xhtml_ebooks/2005_world_history/images/mcd_awh2005_0618376798_p366_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0"/>
            <a:ext cx="6019800" cy="68839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2590800"/>
            <a:ext cx="281940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</a:rPr>
              <a:t>Siege Warfare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Counterweight </a:t>
            </a:r>
            <a:r>
              <a:rPr lang="fr-FR" i="1" u="sng" dirty="0" smtClean="0"/>
              <a:t>trebuchet</a:t>
            </a:r>
            <a:r>
              <a:rPr lang="fr-FR" dirty="0" smtClean="0"/>
              <a:t> at Château des Baux, France</a:t>
            </a:r>
            <a:endParaRPr lang="en-US" dirty="0"/>
          </a:p>
        </p:txBody>
      </p:sp>
      <p:pic>
        <p:nvPicPr>
          <p:cNvPr id="54274" name="Picture 2" descr="http://upload.wikimedia.org/wikipedia/commons/2/2e/Trebuc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ile:Mangonnea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6332" y="0"/>
            <a:ext cx="692669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57200"/>
            <a:ext cx="2514600" cy="20621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Medieval </a:t>
            </a:r>
            <a:r>
              <a:rPr lang="en-US" sz="3200" i="1" dirty="0" smtClean="0">
                <a:solidFill>
                  <a:schemeClr val="accent1"/>
                </a:solidFill>
              </a:rPr>
              <a:t>mangonel</a:t>
            </a:r>
            <a:r>
              <a:rPr lang="en-US" sz="3200" dirty="0" smtClean="0">
                <a:solidFill>
                  <a:schemeClr val="accent1"/>
                </a:solidFill>
              </a:rPr>
              <a:t>, a type of catapult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ile:Battering 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257800" y="1066800"/>
            <a:ext cx="3657600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Courier New" pitchFamily="49" charset="0"/>
              </a:rPr>
              <a:t>Replica battering ram at Château des Baux, France </a:t>
            </a:r>
          </a:p>
        </p:txBody>
      </p:sp>
      <p:pic>
        <p:nvPicPr>
          <p:cNvPr id="56326" name="Picture 6" descr="http://bits.wikimedia.org/skins-1.18/common/images/magnify-clip.png">
            <a:hlinkClick r:id="rId3" tooltip="Enlarg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-274638"/>
            <a:ext cx="142875" cy="10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ile:Grose-Francis-Pavisors-and-Moveable-Tower-Assaulting-Castle-1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5257800" cy="68729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2362200"/>
            <a:ext cx="3352800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Medieval moveable siege tower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Literature of Chivalry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Epic Poetry</a:t>
            </a:r>
          </a:p>
          <a:p>
            <a:pPr lvl="1"/>
            <a:r>
              <a:rPr lang="en-US" dirty="0" smtClean="0"/>
              <a:t>Epic poems recount a hero’s deeds and adventures</a:t>
            </a:r>
          </a:p>
          <a:p>
            <a:pPr lvl="1"/>
            <a:r>
              <a:rPr lang="en-US" dirty="0" smtClean="0"/>
              <a:t>The </a:t>
            </a:r>
            <a:r>
              <a:rPr lang="en-US" b="1" i="1" dirty="0" smtClean="0"/>
              <a:t>Song of Roland</a:t>
            </a:r>
            <a:r>
              <a:rPr lang="en-US" dirty="0" smtClean="0"/>
              <a:t> is about Charlemagne’s knights fighting Muslims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Knights: Warriors on Horseback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648200" cy="4623816"/>
          </a:xfrm>
        </p:spPr>
        <p:txBody>
          <a:bodyPr>
            <a:normAutofit/>
          </a:bodyPr>
          <a:lstStyle/>
          <a:p>
            <a:r>
              <a:rPr lang="en-US" dirty="0" smtClean="0"/>
              <a:t>The Technology of Warfare Changes</a:t>
            </a:r>
          </a:p>
          <a:p>
            <a:pPr lvl="1"/>
            <a:r>
              <a:rPr lang="en-US" b="1" dirty="0" smtClean="0"/>
              <a:t>Leather saddle </a:t>
            </a:r>
            <a:r>
              <a:rPr lang="en-US" dirty="0" smtClean="0"/>
              <a:t>and </a:t>
            </a:r>
            <a:r>
              <a:rPr lang="en-US" b="1" dirty="0" smtClean="0"/>
              <a:t>stirrups</a:t>
            </a:r>
            <a:r>
              <a:rPr lang="en-US" dirty="0" smtClean="0"/>
              <a:t> enable knights to handle heavy weapons</a:t>
            </a:r>
          </a:p>
          <a:p>
            <a:pPr lvl="1"/>
            <a:r>
              <a:rPr lang="en-US" dirty="0" smtClean="0"/>
              <a:t>In 700s, mounted knights become most important part of an army</a:t>
            </a:r>
          </a:p>
        </p:txBody>
      </p:sp>
      <p:pic>
        <p:nvPicPr>
          <p:cNvPr id="37892" name="Picture 4" descr="http://southfloridacameraclub.com/photos/2009_RenFest_Winner_Jeff%20Zwickel_Knight_on_Horseback_1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222" y="1524000"/>
            <a:ext cx="3557778" cy="5334000"/>
          </a:xfrm>
          <a:prstGeom prst="rect">
            <a:avLst/>
          </a:prstGeom>
          <a:noFill/>
        </p:spPr>
      </p:pic>
      <p:pic>
        <p:nvPicPr>
          <p:cNvPr id="37894" name="Picture 6" descr="http://www.magicstunts.co.za/knight_on_ho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751055"/>
            <a:ext cx="2743200" cy="2106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Literature of Chivalry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Love Poems and Songs</a:t>
            </a:r>
          </a:p>
          <a:p>
            <a:pPr lvl="1"/>
            <a:r>
              <a:rPr lang="en-US" dirty="0" smtClean="0"/>
              <a:t>Knights’ duties to ladies are as important as those to their lords</a:t>
            </a:r>
          </a:p>
          <a:p>
            <a:pPr lvl="1"/>
            <a:r>
              <a:rPr lang="en-US" b="1" dirty="0" smtClean="0"/>
              <a:t>Troubadours</a:t>
            </a:r>
            <a:r>
              <a:rPr lang="en-US" dirty="0" smtClean="0"/>
              <a:t>—traveling poet-musicians—write and sing short verses</a:t>
            </a:r>
          </a:p>
        </p:txBody>
      </p:sp>
      <p:pic>
        <p:nvPicPr>
          <p:cNvPr id="4098" name="Picture 2" descr="File:Perdigon with fiddle, reversed.PN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143000"/>
            <a:ext cx="2836060" cy="3352800"/>
          </a:xfrm>
          <a:prstGeom prst="rect">
            <a:avLst/>
          </a:prstGeom>
          <a:noFill/>
        </p:spPr>
      </p:pic>
      <p:pic>
        <p:nvPicPr>
          <p:cNvPr id="4100" name="Picture 4" descr="File:Vilém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036025"/>
            <a:ext cx="3200400" cy="28219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4600" y="4800600"/>
            <a:ext cx="3276600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Above and right: troubadours portrayed in illumined texts.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Literature of Chivalry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73936"/>
            <a:ext cx="6248400" cy="2798064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Most celebrated woman of the age in </a:t>
            </a:r>
            <a:r>
              <a:rPr lang="en-US" b="1" dirty="0" smtClean="0"/>
              <a:t>Eleanor of Aquitaine </a:t>
            </a:r>
            <a:r>
              <a:rPr lang="en-US" dirty="0" smtClean="0"/>
              <a:t>(1122-1204)</a:t>
            </a:r>
          </a:p>
          <a:p>
            <a:pPr lvl="2"/>
            <a:r>
              <a:rPr lang="en-US" dirty="0" smtClean="0"/>
              <a:t>Wife of two kings (Louis VII, King of the Franks, annulled) and Henry II of England</a:t>
            </a:r>
          </a:p>
          <a:p>
            <a:pPr lvl="2"/>
            <a:r>
              <a:rPr lang="en-US" dirty="0" smtClean="0"/>
              <a:t>Mother of two kings of England (Richard and John)</a:t>
            </a:r>
          </a:p>
          <a:p>
            <a:pPr lvl="1"/>
            <a:r>
              <a:rPr lang="en-US" dirty="0" smtClean="0"/>
              <a:t>Eleanor’s son, Richard the Lion-Hearted, also wrote songs and poems</a:t>
            </a:r>
            <a:endParaRPr lang="en-US" dirty="0"/>
          </a:p>
        </p:txBody>
      </p:sp>
      <p:pic>
        <p:nvPicPr>
          <p:cNvPr id="3076" name="Picture 4" descr="http://upload.wikimedia.org/wikipedia/commons/c/c6/SaintRadegondeMural_cropp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0"/>
            <a:ext cx="2743200" cy="3291840"/>
          </a:xfrm>
          <a:prstGeom prst="rect">
            <a:avLst/>
          </a:prstGeom>
          <a:noFill/>
        </p:spPr>
      </p:pic>
      <p:pic>
        <p:nvPicPr>
          <p:cNvPr id="3078" name="Picture 6" descr="File:Gisant alienor d aquitaine et henr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0165" y="4800600"/>
            <a:ext cx="3093835" cy="2057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4800600"/>
            <a:ext cx="58674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Above right: </a:t>
            </a:r>
            <a:r>
              <a:rPr lang="en-US" dirty="0" smtClean="0">
                <a:solidFill>
                  <a:schemeClr val="accent1"/>
                </a:solidFill>
              </a:rPr>
              <a:t>Eleanor of Aquitaine depicted on a mural in the Chapel of St. Radegund, Chinon, France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Right: tomb effigy of Eleanor and Henry II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Role in Feudal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Status of Women</a:t>
            </a:r>
          </a:p>
          <a:p>
            <a:pPr lvl="1"/>
            <a:r>
              <a:rPr lang="en-US" dirty="0" smtClean="0"/>
              <a:t>According to the Church and feudal society, women were inferior to men</a:t>
            </a:r>
          </a:p>
          <a:p>
            <a:r>
              <a:rPr lang="en-US" dirty="0" smtClean="0"/>
              <a:t>Noblewomen</a:t>
            </a:r>
          </a:p>
          <a:p>
            <a:pPr lvl="1"/>
            <a:r>
              <a:rPr lang="en-US" dirty="0" smtClean="0"/>
              <a:t>Can inherit land, defend castle, send knights to war on lord’s request</a:t>
            </a:r>
          </a:p>
          <a:p>
            <a:pPr lvl="1"/>
            <a:r>
              <a:rPr lang="en-US" dirty="0" smtClean="0"/>
              <a:t>Usually confined to activities of the home or convent</a:t>
            </a:r>
          </a:p>
          <a:p>
            <a:r>
              <a:rPr lang="en-US" dirty="0" smtClean="0"/>
              <a:t>Peasants Women</a:t>
            </a:r>
          </a:p>
          <a:p>
            <a:pPr lvl="1"/>
            <a:r>
              <a:rPr lang="en-US" dirty="0" smtClean="0"/>
              <a:t>Most labor in home and field, bear children, provide for family</a:t>
            </a:r>
          </a:p>
          <a:p>
            <a:pPr lvl="1"/>
            <a:r>
              <a:rPr lang="en-US" dirty="0" smtClean="0"/>
              <a:t>Poor, powerless, do household tasks at young 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upload.wikimedia.org/wikipedia/commons/0/0f/Millais_-_Das_Tal_der_St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9734"/>
            <a:ext cx="9144000" cy="57782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25106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Convents provided women in the middle ages an alternative to married life. Childbirth was often deadly for women, so becoming a nun was a respectable and perhaps attractive alternative.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Armour</a:t>
            </a:r>
            <a:endParaRPr lang="en-US" dirty="0"/>
          </a:p>
        </p:txBody>
      </p:sp>
      <p:pic>
        <p:nvPicPr>
          <p:cNvPr id="58370" name="Picture 2" descr="File:Eastern riveted arm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114800" cy="5486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2895600"/>
            <a:ext cx="1143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Chainmail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8372" name="Picture 4" descr="File:KHM Wien S XVI - Jousting armour of John the Constant, c. 1497-1505, 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59735"/>
            <a:ext cx="3733800" cy="5398265"/>
          </a:xfrm>
          <a:prstGeom prst="rect">
            <a:avLst/>
          </a:prstGeom>
          <a:noFill/>
        </p:spPr>
      </p:pic>
      <p:pic>
        <p:nvPicPr>
          <p:cNvPr id="58374" name="Picture 6" descr="File:Royal armoury Stockholm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438400"/>
            <a:ext cx="3571875" cy="4572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10200" y="2133600"/>
            <a:ext cx="1447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Plate </a:t>
            </a:r>
            <a:r>
              <a:rPr lang="en-US" dirty="0" err="1" smtClean="0">
                <a:solidFill>
                  <a:schemeClr val="tx1"/>
                </a:solidFill>
              </a:rPr>
              <a:t>Armour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8376" name="Picture 8" descr="File:Morgan Bible 10r deta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1219200" cy="34663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248400"/>
            <a:ext cx="39624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Gambeson, a padded jacket worn alone or in combination with chainmail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Knights: Warriors on Horseback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Warrior’s Role in Feudal Society</a:t>
            </a:r>
          </a:p>
          <a:p>
            <a:pPr lvl="1"/>
            <a:r>
              <a:rPr lang="en-US" dirty="0" smtClean="0"/>
              <a:t>By 1000s, western Europe is a battleground of warring nobles</a:t>
            </a:r>
          </a:p>
          <a:p>
            <a:pPr lvl="1"/>
            <a:r>
              <a:rPr lang="en-US" dirty="0" smtClean="0"/>
              <a:t>Feudal lords raise private armies of knights</a:t>
            </a:r>
          </a:p>
          <a:p>
            <a:pPr lvl="1"/>
            <a:r>
              <a:rPr lang="en-US" dirty="0" smtClean="0"/>
              <a:t>Knights rewarded with land; provides income for needed weapons</a:t>
            </a:r>
          </a:p>
          <a:p>
            <a:pPr lvl="1"/>
            <a:r>
              <a:rPr lang="en-US" dirty="0" smtClean="0"/>
              <a:t>Knights other activities help train them for combat</a:t>
            </a:r>
          </a:p>
        </p:txBody>
      </p:sp>
      <p:pic>
        <p:nvPicPr>
          <p:cNvPr id="46082" name="Picture 2" descr="File:IMot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752600"/>
            <a:ext cx="4673600" cy="3505200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495800" y="5257800"/>
            <a:ext cx="46482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haroni" pitchFamily="2" charset="-79"/>
              </a:rPr>
              <a:t>Ightham Mote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haroni" pitchFamily="2" charset="-79"/>
              </a:rPr>
              <a:t>, a 14th-century moated manor house in Kent, England</a:t>
            </a:r>
          </a:p>
        </p:txBody>
      </p:sp>
      <p:pic>
        <p:nvPicPr>
          <p:cNvPr id="46086" name="Picture 6" descr="http://bits.wikimedia.org/skins-1.18/common/images/magnify-clip.png">
            <a:hlinkClick r:id="rId3" tooltip="Zvětši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-274638"/>
            <a:ext cx="142875" cy="10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Knighthood and the</a:t>
            </a:r>
            <a:br>
              <a:rPr lang="en-US" dirty="0" smtClean="0"/>
            </a:br>
            <a:r>
              <a:rPr lang="en-US" dirty="0" smtClean="0"/>
              <a:t>Code of Chivalry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Code of Chivalry</a:t>
            </a:r>
          </a:p>
          <a:p>
            <a:pPr lvl="1"/>
            <a:r>
              <a:rPr lang="en-US" dirty="0" smtClean="0"/>
              <a:t>By 1100s knights obey a code of </a:t>
            </a:r>
            <a:r>
              <a:rPr lang="en-US" b="1" dirty="0" smtClean="0"/>
              <a:t>chivalry</a:t>
            </a:r>
            <a:r>
              <a:rPr lang="en-US" dirty="0" smtClean="0"/>
              <a:t>—a set of ideals on how to act</a:t>
            </a:r>
          </a:p>
          <a:p>
            <a:pPr lvl="1"/>
            <a:r>
              <a:rPr lang="en-US" dirty="0" smtClean="0"/>
              <a:t>They are to protect weak and poor; serve </a:t>
            </a:r>
            <a:r>
              <a:rPr lang="en-US" b="1" dirty="0" smtClean="0"/>
              <a:t>feudal lord</a:t>
            </a:r>
            <a:r>
              <a:rPr lang="en-US" dirty="0" smtClean="0"/>
              <a:t>, </a:t>
            </a:r>
            <a:r>
              <a:rPr lang="en-US" b="1" dirty="0" smtClean="0"/>
              <a:t>God</a:t>
            </a:r>
            <a:r>
              <a:rPr lang="en-US" dirty="0" smtClean="0"/>
              <a:t>, </a:t>
            </a:r>
            <a:r>
              <a:rPr lang="en-US" b="1" dirty="0" smtClean="0"/>
              <a:t>chosen lady</a:t>
            </a:r>
            <a:endParaRPr lang="en-US" b="1" dirty="0"/>
          </a:p>
        </p:txBody>
      </p:sp>
      <p:pic>
        <p:nvPicPr>
          <p:cNvPr id="36866" name="Picture 2" descr="File:Leighton-Stitching the Standar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-6095"/>
            <a:ext cx="3048000" cy="686409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657671"/>
            <a:ext cx="609600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"Stitching the Standard" by Edmund Blair Leighton: the lady prepares for a knight to go to war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“The Accolade”</a:t>
            </a:r>
            <a:br>
              <a:rPr lang="en-US" sz="2000" dirty="0" smtClean="0"/>
            </a:br>
            <a:r>
              <a:rPr lang="en-US" sz="2000" dirty="0" smtClean="0"/>
              <a:t>(right, 1901)  and “Godspeed”</a:t>
            </a:r>
            <a:br>
              <a:rPr lang="en-US" sz="2000" dirty="0" smtClean="0"/>
            </a:br>
            <a:r>
              <a:rPr lang="en-US" sz="2000" dirty="0" smtClean="0"/>
              <a:t> (1900, below) by </a:t>
            </a:r>
            <a:br>
              <a:rPr lang="en-US" sz="2000" dirty="0" smtClean="0"/>
            </a:b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Edmund Blair Leighton</a:t>
            </a:r>
            <a:endParaRPr lang="en-US" sz="2000" dirty="0"/>
          </a:p>
        </p:txBody>
      </p:sp>
      <p:pic>
        <p:nvPicPr>
          <p:cNvPr id="50178" name="Picture 2" descr="http://upload.wikimedia.org/wikipedia/commons/3/38/Accolade_by_Edmund_Blair_Leigh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7320" y="0"/>
            <a:ext cx="3916680" cy="6858000"/>
          </a:xfrm>
          <a:prstGeom prst="rect">
            <a:avLst/>
          </a:prstGeom>
          <a:noFill/>
        </p:spPr>
      </p:pic>
      <p:pic>
        <p:nvPicPr>
          <p:cNvPr id="50180" name="Picture 4" descr="File:Leighton-God Speed!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9135"/>
            <a:ext cx="3886200" cy="5438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Knighthood and the Code of Chivalry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2743200" cy="462381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Knight’s Training</a:t>
            </a:r>
          </a:p>
          <a:p>
            <a:pPr lvl="1"/>
            <a:r>
              <a:rPr lang="en-US" dirty="0" smtClean="0"/>
              <a:t>Boys begin to train for knighthood at age 7; usually knighted at 21</a:t>
            </a:r>
          </a:p>
          <a:p>
            <a:pPr lvl="1"/>
            <a:r>
              <a:rPr lang="en-US" dirty="0" smtClean="0"/>
              <a:t>Knights gain experience in local wars and </a:t>
            </a:r>
            <a:r>
              <a:rPr lang="en-US" b="1" dirty="0" smtClean="0"/>
              <a:t>tournaments</a:t>
            </a:r>
            <a:r>
              <a:rPr lang="en-US" dirty="0" smtClean="0"/>
              <a:t>—mock battles</a:t>
            </a:r>
            <a:endParaRPr lang="en-US" dirty="0"/>
          </a:p>
        </p:txBody>
      </p:sp>
      <p:pic>
        <p:nvPicPr>
          <p:cNvPr id="4505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1042" y="2209800"/>
            <a:ext cx="554295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9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newsimg.bbc.co.uk/media/images/44041000/jpg/_44041608_jousting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7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288</TotalTime>
  <Words>546</Words>
  <Application>Microsoft Office PowerPoint</Application>
  <PresentationFormat>On-screen Show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Module</vt:lpstr>
      <vt:lpstr>13.3 The Age of  Chivalry</vt:lpstr>
      <vt:lpstr>Knights: Warriors on Horseback</vt:lpstr>
      <vt:lpstr>Armour</vt:lpstr>
      <vt:lpstr>Knights: Warriors on Horseback</vt:lpstr>
      <vt:lpstr>Knighthood and the Code of Chivalry</vt:lpstr>
      <vt:lpstr>“The Accolade” (right, 1901)  and “Godspeed”  (1900, below) by  Edmund Blair Leighton</vt:lpstr>
      <vt:lpstr>Knighthood and the Code of Chivalry</vt:lpstr>
      <vt:lpstr>PowerPoint Presentation</vt:lpstr>
      <vt:lpstr>PowerPoint Presentation</vt:lpstr>
      <vt:lpstr>Knighthood and the Code of Chivalry</vt:lpstr>
      <vt:lpstr>Windsor Castle in England</vt:lpstr>
      <vt:lpstr>Caerlaverock Castle in Scotland is surrounded by a moat.</vt:lpstr>
      <vt:lpstr>Leeds Castle, England</vt:lpstr>
      <vt:lpstr>PowerPoint Presentation</vt:lpstr>
      <vt:lpstr>Counterweight trebuchet at Château des Baux, France</vt:lpstr>
      <vt:lpstr>PowerPoint Presentation</vt:lpstr>
      <vt:lpstr>PowerPoint Presentation</vt:lpstr>
      <vt:lpstr>PowerPoint Presentation</vt:lpstr>
      <vt:lpstr>The Literature of Chivalry</vt:lpstr>
      <vt:lpstr>The Literature of Chivalry</vt:lpstr>
      <vt:lpstr>The Literature of Chivalry</vt:lpstr>
      <vt:lpstr>Women’s Role in Feudal Society</vt:lpstr>
      <vt:lpstr>Convents provided women in the middle ages an alternative to married life. Childbirth was often deadly for women, so becoming a nun was a respectable and perhaps attractive alternative.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13.3 The Age of  Chivalry</dc:title>
  <dc:creator>Windows User</dc:creator>
  <cp:lastModifiedBy>user</cp:lastModifiedBy>
  <cp:revision>42</cp:revision>
  <dcterms:created xsi:type="dcterms:W3CDTF">2011-11-14T15:19:15Z</dcterms:created>
  <dcterms:modified xsi:type="dcterms:W3CDTF">2014-09-27T16:12:47Z</dcterms:modified>
</cp:coreProperties>
</file>