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76" r:id="rId6"/>
    <p:sldId id="277" r:id="rId7"/>
    <p:sldId id="260" r:id="rId8"/>
    <p:sldId id="261" r:id="rId9"/>
    <p:sldId id="262" r:id="rId10"/>
    <p:sldId id="274" r:id="rId11"/>
    <p:sldId id="275" r:id="rId12"/>
    <p:sldId id="267" r:id="rId13"/>
    <p:sldId id="268" r:id="rId14"/>
    <p:sldId id="269" r:id="rId15"/>
    <p:sldId id="270" r:id="rId16"/>
    <p:sldId id="272" r:id="rId17"/>
    <p:sldId id="273" r:id="rId18"/>
    <p:sldId id="263" r:id="rId19"/>
    <p:sldId id="264"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5159"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16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p>
        </p:txBody>
      </p:sp>
      <p:sp>
        <p:nvSpPr>
          <p:cNvPr id="43" name="Rectangle 43"/>
          <p:cNvSpPr>
            <a:spLocks noGrp="1" noChangeArrowheads="1"/>
          </p:cNvSpPr>
          <p:nvPr>
            <p:ph type="sldNum" sz="quarter" idx="12"/>
          </p:nvPr>
        </p:nvSpPr>
        <p:spPr/>
        <p:txBody>
          <a:bodyPr/>
          <a:lstStyle>
            <a:lvl1pPr>
              <a:defRPr smtClean="0"/>
            </a:lvl1pPr>
          </a:lstStyle>
          <a:p>
            <a:pPr>
              <a:defRPr/>
            </a:pPr>
            <a:fld id="{745EC2E9-F691-458D-AF7F-D559F76273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98D09C1A-DC55-4131-91C3-5680E1038B2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15974FA-2EEA-4291-BE25-7C7FA6A6726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B8545104-DCB5-4891-BC18-BFF33E0D7AB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EEACEDDD-721F-4CCE-8849-E101CA4C79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1417EF6C-05DF-445F-97D9-04269F60027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AD0C951C-F5DD-4024-BE99-0895F9A6562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98106B6A-E6D4-45A5-8B18-F69DEBA10A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5F173550-6935-46E8-BE2F-ADB837694E3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5DDB2813-51DF-4C2D-B8A2-02EF068C577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7E921A24-7236-4F2A-B187-F05D9AB9DFF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409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10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10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411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11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11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4119"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4120"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412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4122"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4123"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412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412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412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1047" name="Group 31"/>
            <p:cNvGrpSpPr>
              <a:grpSpLocks/>
            </p:cNvGrpSpPr>
            <p:nvPr/>
          </p:nvGrpSpPr>
          <p:grpSpPr bwMode="auto">
            <a:xfrm>
              <a:off x="1" y="392"/>
              <a:ext cx="5758" cy="1571"/>
              <a:chOff x="1" y="392"/>
              <a:chExt cx="5758" cy="1571"/>
            </a:xfrm>
          </p:grpSpPr>
          <p:sp>
            <p:nvSpPr>
              <p:cNvPr id="412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412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413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413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413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4133"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4134"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4135"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a:defRPr/>
            </a:pPr>
            <a:endParaRPr lang="en-US"/>
          </a:p>
        </p:txBody>
      </p:sp>
      <p:sp>
        <p:nvSpPr>
          <p:cNvPr id="4137"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a:defRPr/>
            </a:pPr>
            <a:endParaRPr lang="en-US"/>
          </a:p>
        </p:txBody>
      </p:sp>
      <p:sp>
        <p:nvSpPr>
          <p:cNvPr id="4138"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a:defRPr/>
            </a:pPr>
            <a:fld id="{50213A88-3C02-4372-9545-3FCBC1CA9C89}" type="slidenum">
              <a:rPr lang="en-US"/>
              <a:pPr>
                <a:defRPr/>
              </a:pPr>
              <a:t>‹#›</a:t>
            </a:fld>
            <a:endParaRPr lang="en-US"/>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81200"/>
            <a:ext cx="7772400" cy="1447800"/>
          </a:xfrm>
        </p:spPr>
        <p:txBody>
          <a:bodyPr/>
          <a:lstStyle/>
          <a:p>
            <a:pPr eaLnBrk="1" hangingPunct="1">
              <a:defRPr/>
            </a:pPr>
            <a:r>
              <a:rPr lang="en-US" sz="4800" smtClean="0"/>
              <a:t>11.1 The Byzantine Empire</a:t>
            </a:r>
          </a:p>
        </p:txBody>
      </p:sp>
      <p:sp>
        <p:nvSpPr>
          <p:cNvPr id="2051" name="Rectangle 3"/>
          <p:cNvSpPr>
            <a:spLocks noGrp="1" noChangeArrowheads="1"/>
          </p:cNvSpPr>
          <p:nvPr>
            <p:ph type="subTitle" idx="1"/>
          </p:nvPr>
        </p:nvSpPr>
        <p:spPr/>
        <p:txBody>
          <a:bodyPr/>
          <a:lstStyle/>
          <a:p>
            <a:pPr eaLnBrk="1" hangingPunct="1">
              <a:defRPr/>
            </a:pPr>
            <a:r>
              <a:rPr lang="en-US" sz="2800" smtClean="0"/>
              <a:t>After Rome split, the Eastern Empire, known as Byzantium, flourishes for a thousand years.</a:t>
            </a:r>
          </a:p>
        </p:txBody>
      </p:sp>
      <p:pic>
        <p:nvPicPr>
          <p:cNvPr id="3076" name="Picture 4"/>
          <p:cNvPicPr>
            <a:picLocks noChangeAspect="1" noChangeArrowheads="1"/>
          </p:cNvPicPr>
          <p:nvPr/>
        </p:nvPicPr>
        <p:blipFill>
          <a:blip r:embed="rId2" cstate="print"/>
          <a:srcRect/>
          <a:stretch>
            <a:fillRect/>
          </a:stretch>
        </p:blipFill>
        <p:spPr bwMode="auto">
          <a:xfrm>
            <a:off x="0" y="0"/>
            <a:ext cx="9144000" cy="193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Primary Causes of the East-West Schism of 1054*</a:t>
            </a:r>
            <a:endParaRPr lang="en-US" sz="3200" dirty="0"/>
          </a:p>
        </p:txBody>
      </p:sp>
      <p:graphicFrame>
        <p:nvGraphicFramePr>
          <p:cNvPr id="5" name="Content Placeholder 4"/>
          <p:cNvGraphicFramePr>
            <a:graphicFrameLocks noGrp="1"/>
          </p:cNvGraphicFramePr>
          <p:nvPr>
            <p:ph idx="1"/>
          </p:nvPr>
        </p:nvGraphicFramePr>
        <p:xfrm>
          <a:off x="457200" y="1371602"/>
          <a:ext cx="8153400" cy="4295608"/>
        </p:xfrm>
        <a:graphic>
          <a:graphicData uri="http://schemas.openxmlformats.org/drawingml/2006/table">
            <a:tbl>
              <a:tblPr firstRow="1" bandRow="1">
                <a:tableStyleId>{5C22544A-7EE6-4342-B048-85BDC9FD1C3A}</a:tableStyleId>
              </a:tblPr>
              <a:tblGrid>
                <a:gridCol w="2362200"/>
                <a:gridCol w="3073400"/>
                <a:gridCol w="2717800"/>
              </a:tblGrid>
              <a:tr h="471404">
                <a:tc>
                  <a:txBody>
                    <a:bodyPr/>
                    <a:lstStyle/>
                    <a:p>
                      <a:r>
                        <a:rPr lang="en-US" dirty="0" smtClean="0"/>
                        <a:t>Cause</a:t>
                      </a:r>
                      <a:endParaRPr lang="en-US" dirty="0"/>
                    </a:p>
                  </a:txBody>
                  <a:tcPr/>
                </a:tc>
                <a:tc>
                  <a:txBody>
                    <a:bodyPr/>
                    <a:lstStyle/>
                    <a:p>
                      <a:r>
                        <a:rPr lang="en-US" dirty="0" smtClean="0"/>
                        <a:t>Eastern Church</a:t>
                      </a:r>
                      <a:endParaRPr lang="en-US" dirty="0"/>
                    </a:p>
                  </a:txBody>
                  <a:tcPr/>
                </a:tc>
                <a:tc>
                  <a:txBody>
                    <a:bodyPr/>
                    <a:lstStyle/>
                    <a:p>
                      <a:r>
                        <a:rPr lang="en-US" dirty="0" smtClean="0"/>
                        <a:t>Western</a:t>
                      </a:r>
                      <a:r>
                        <a:rPr lang="en-US" baseline="0" dirty="0" smtClean="0"/>
                        <a:t> Church</a:t>
                      </a:r>
                      <a:endParaRPr lang="en-US" dirty="0"/>
                    </a:p>
                  </a:txBody>
                  <a:tcPr/>
                </a:tc>
              </a:tr>
              <a:tr h="471404">
                <a:tc>
                  <a:txBody>
                    <a:bodyPr/>
                    <a:lstStyle/>
                    <a:p>
                      <a:r>
                        <a:rPr lang="en-US" sz="1400" dirty="0" smtClean="0"/>
                        <a:t>POLITICAL RIVALRY</a:t>
                      </a:r>
                      <a:endParaRPr lang="en-US" sz="1400" dirty="0"/>
                    </a:p>
                  </a:txBody>
                  <a:tcPr/>
                </a:tc>
                <a:tc>
                  <a:txBody>
                    <a:bodyPr/>
                    <a:lstStyle/>
                    <a:p>
                      <a:r>
                        <a:rPr lang="en-US" sz="1400" dirty="0" smtClean="0"/>
                        <a:t>Byzantine Empire</a:t>
                      </a:r>
                      <a:endParaRPr lang="en-US" sz="1400" dirty="0"/>
                    </a:p>
                  </a:txBody>
                  <a:tcPr/>
                </a:tc>
                <a:tc>
                  <a:txBody>
                    <a:bodyPr/>
                    <a:lstStyle/>
                    <a:p>
                      <a:r>
                        <a:rPr lang="en-US" sz="1400" dirty="0" smtClean="0"/>
                        <a:t>Holy Roman Empire</a:t>
                      </a:r>
                      <a:endParaRPr lang="en-US" sz="1400" dirty="0"/>
                    </a:p>
                  </a:txBody>
                  <a:tcPr/>
                </a:tc>
              </a:tr>
              <a:tr h="471404">
                <a:tc>
                  <a:txBody>
                    <a:bodyPr/>
                    <a:lstStyle/>
                    <a:p>
                      <a:r>
                        <a:rPr lang="en-US" sz="1400" dirty="0" smtClean="0"/>
                        <a:t>CLAIMS OF PAPACY</a:t>
                      </a:r>
                      <a:endParaRPr lang="en-US" sz="1400" dirty="0"/>
                    </a:p>
                  </a:txBody>
                  <a:tcPr/>
                </a:tc>
                <a:tc>
                  <a:txBody>
                    <a:bodyPr/>
                    <a:lstStyle/>
                    <a:p>
                      <a:r>
                        <a:rPr lang="en-US" sz="1400" dirty="0" smtClean="0"/>
                        <a:t>Patriarch of Constantinople was considered second in </a:t>
                      </a:r>
                      <a:r>
                        <a:rPr lang="en-US" sz="1400" i="1" dirty="0" smtClean="0"/>
                        <a:t>primacy</a:t>
                      </a:r>
                      <a:r>
                        <a:rPr lang="en-US" sz="1400" dirty="0" smtClean="0"/>
                        <a:t> to the bishop</a:t>
                      </a:r>
                      <a:r>
                        <a:rPr lang="en-US" sz="1400" baseline="0" dirty="0" smtClean="0"/>
                        <a:t> of Rome.</a:t>
                      </a:r>
                      <a:endParaRPr lang="en-US" sz="1400" dirty="0"/>
                    </a:p>
                  </a:txBody>
                  <a:tcPr/>
                </a:tc>
                <a:tc>
                  <a:txBody>
                    <a:bodyPr/>
                    <a:lstStyle/>
                    <a:p>
                      <a:r>
                        <a:rPr lang="en-US" sz="1400" dirty="0" smtClean="0"/>
                        <a:t>Bishop of Rome claimed </a:t>
                      </a:r>
                      <a:r>
                        <a:rPr lang="en-US" sz="1400" i="1" dirty="0" smtClean="0"/>
                        <a:t>supremacy</a:t>
                      </a:r>
                      <a:r>
                        <a:rPr lang="en-US" sz="1400" dirty="0" smtClean="0"/>
                        <a:t> over entire</a:t>
                      </a:r>
                      <a:r>
                        <a:rPr lang="en-US" sz="1400" baseline="0" dirty="0" smtClean="0"/>
                        <a:t> church.</a:t>
                      </a:r>
                      <a:endParaRPr lang="en-US" sz="1400" dirty="0"/>
                    </a:p>
                  </a:txBody>
                  <a:tcPr/>
                </a:tc>
              </a:tr>
              <a:tr h="479394">
                <a:tc>
                  <a:txBody>
                    <a:bodyPr/>
                    <a:lstStyle/>
                    <a:p>
                      <a:r>
                        <a:rPr lang="en-US" sz="1400" dirty="0" smtClean="0"/>
                        <a:t>THEOLOGICAL DEVELOPMENT</a:t>
                      </a:r>
                      <a:endParaRPr lang="en-US" sz="1400" dirty="0"/>
                    </a:p>
                  </a:txBody>
                  <a:tcPr/>
                </a:tc>
                <a:tc>
                  <a:txBody>
                    <a:bodyPr/>
                    <a:lstStyle/>
                    <a:p>
                      <a:r>
                        <a:rPr lang="en-US" sz="1400" dirty="0" smtClean="0"/>
                        <a:t>Stagnated after Council of Chalcedon.</a:t>
                      </a:r>
                      <a:endParaRPr lang="en-US" sz="1400" dirty="0"/>
                    </a:p>
                  </a:txBody>
                  <a:tcPr/>
                </a:tc>
                <a:tc>
                  <a:txBody>
                    <a:bodyPr/>
                    <a:lstStyle/>
                    <a:p>
                      <a:r>
                        <a:rPr lang="en-US" sz="1400" dirty="0" smtClean="0"/>
                        <a:t>Continued to change and grow through controversies and expansion.</a:t>
                      </a:r>
                      <a:endParaRPr lang="en-US" sz="1400" dirty="0"/>
                    </a:p>
                  </a:txBody>
                  <a:tcPr/>
                </a:tc>
              </a:tr>
              <a:tr h="471404">
                <a:tc>
                  <a:txBody>
                    <a:bodyPr/>
                    <a:lstStyle/>
                    <a:p>
                      <a:r>
                        <a:rPr lang="en-US" sz="1400" dirty="0" smtClean="0"/>
                        <a:t>FILIOQUE</a:t>
                      </a:r>
                      <a:r>
                        <a:rPr lang="en-US" sz="1400" baseline="0" dirty="0" smtClean="0"/>
                        <a:t> CONTROVERSEY</a:t>
                      </a:r>
                      <a:endParaRPr lang="en-US" sz="1400" dirty="0"/>
                    </a:p>
                  </a:txBody>
                  <a:tcPr/>
                </a:tc>
                <a:tc>
                  <a:txBody>
                    <a:bodyPr/>
                    <a:lstStyle/>
                    <a:p>
                      <a:r>
                        <a:rPr lang="en-US" sz="1400" dirty="0" smtClean="0"/>
                        <a:t>Declared that the</a:t>
                      </a:r>
                      <a:r>
                        <a:rPr lang="en-US" sz="1400" baseline="0" dirty="0" smtClean="0"/>
                        <a:t> Holy Spirit proceeds from the Father.</a:t>
                      </a:r>
                      <a:endParaRPr lang="en-US" sz="1400" dirty="0"/>
                    </a:p>
                  </a:txBody>
                  <a:tcPr/>
                </a:tc>
                <a:tc>
                  <a:txBody>
                    <a:bodyPr/>
                    <a:lstStyle/>
                    <a:p>
                      <a:r>
                        <a:rPr lang="en-US" sz="1400" dirty="0" smtClean="0"/>
                        <a:t>Declared that the Holy Spirit proceeds from the Father</a:t>
                      </a:r>
                      <a:r>
                        <a:rPr lang="en-US" sz="1400" baseline="0" dirty="0" smtClean="0"/>
                        <a:t> </a:t>
                      </a:r>
                      <a:r>
                        <a:rPr lang="en-US" sz="1400" b="1" i="1" baseline="0" dirty="0" smtClean="0"/>
                        <a:t>and the Son.</a:t>
                      </a:r>
                      <a:endParaRPr lang="en-US" sz="1400" b="1" i="1" dirty="0"/>
                    </a:p>
                  </a:txBody>
                  <a:tcPr/>
                </a:tc>
              </a:tr>
              <a:tr h="479394">
                <a:tc>
                  <a:txBody>
                    <a:bodyPr/>
                    <a:lstStyle/>
                    <a:p>
                      <a:r>
                        <a:rPr lang="en-US" sz="1400" dirty="0" smtClean="0"/>
                        <a:t>ICONOCLASTIC CONTROVERSY</a:t>
                      </a:r>
                      <a:endParaRPr lang="en-US" sz="1400" dirty="0"/>
                    </a:p>
                  </a:txBody>
                  <a:tcPr/>
                </a:tc>
                <a:tc>
                  <a:txBody>
                    <a:bodyPr/>
                    <a:lstStyle/>
                    <a:p>
                      <a:r>
                        <a:rPr lang="en-US" sz="1400" dirty="0" smtClean="0"/>
                        <a:t>Engaged in 120-year dispute over the use of icons in worship;</a:t>
                      </a:r>
                      <a:r>
                        <a:rPr lang="en-US" sz="1400" baseline="0" dirty="0" smtClean="0"/>
                        <a:t> finally concluded they could be used (statues prohibited).</a:t>
                      </a:r>
                      <a:endParaRPr lang="en-US" sz="1400" dirty="0"/>
                    </a:p>
                  </a:txBody>
                  <a:tcPr/>
                </a:tc>
                <a:tc>
                  <a:txBody>
                    <a:bodyPr/>
                    <a:lstStyle/>
                    <a:p>
                      <a:r>
                        <a:rPr lang="en-US" sz="1400" dirty="0" smtClean="0"/>
                        <a:t>Made constant attempts to interfere in what was purely an Eastern dispute (statues</a:t>
                      </a:r>
                      <a:r>
                        <a:rPr lang="en-US" sz="1400" baseline="0" dirty="0" smtClean="0"/>
                        <a:t> permitted).</a:t>
                      </a:r>
                      <a:endParaRPr lang="en-US" sz="1400" dirty="0"/>
                    </a:p>
                  </a:txBody>
                  <a:tcPr/>
                </a:tc>
              </a:tr>
            </a:tbl>
          </a:graphicData>
        </a:graphic>
      </p:graphicFrame>
      <p:sp>
        <p:nvSpPr>
          <p:cNvPr id="4" name="TextBox 3"/>
          <p:cNvSpPr txBox="1"/>
          <p:nvPr/>
        </p:nvSpPr>
        <p:spPr>
          <a:xfrm>
            <a:off x="685800" y="6172200"/>
            <a:ext cx="7010400" cy="646331"/>
          </a:xfrm>
          <a:prstGeom prst="rect">
            <a:avLst/>
          </a:prstGeom>
          <a:noFill/>
        </p:spPr>
        <p:txBody>
          <a:bodyPr wrap="square" rtlCol="0">
            <a:spAutoFit/>
          </a:bodyPr>
          <a:lstStyle/>
          <a:p>
            <a:r>
              <a:rPr lang="en-US" dirty="0" smtClean="0"/>
              <a:t>*from Robert C. Walton. </a:t>
            </a:r>
            <a:r>
              <a:rPr lang="en-US" i="1" dirty="0" smtClean="0"/>
              <a:t>Chronological and Background Charts of Church History. </a:t>
            </a:r>
            <a:r>
              <a:rPr lang="en-US" dirty="0" smtClean="0"/>
              <a:t>Grand Rapids: </a:t>
            </a:r>
            <a:r>
              <a:rPr lang="en-US" dirty="0" err="1" smtClean="0"/>
              <a:t>Zondervan</a:t>
            </a:r>
            <a:r>
              <a:rPr lang="en-US" dirty="0" smtClean="0"/>
              <a:t>, 1986.</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Primary Causes of the East-West Schism of 1054*</a:t>
            </a:r>
            <a:endParaRPr lang="en-US" sz="3200" dirty="0"/>
          </a:p>
        </p:txBody>
      </p:sp>
      <p:graphicFrame>
        <p:nvGraphicFramePr>
          <p:cNvPr id="5" name="Content Placeholder 4"/>
          <p:cNvGraphicFramePr>
            <a:graphicFrameLocks noGrp="1"/>
          </p:cNvGraphicFramePr>
          <p:nvPr>
            <p:ph idx="1"/>
          </p:nvPr>
        </p:nvGraphicFramePr>
        <p:xfrm>
          <a:off x="457200" y="1371602"/>
          <a:ext cx="8153400" cy="4464284"/>
        </p:xfrm>
        <a:graphic>
          <a:graphicData uri="http://schemas.openxmlformats.org/drawingml/2006/table">
            <a:tbl>
              <a:tblPr firstRow="1" bandRow="1">
                <a:tableStyleId>{5C22544A-7EE6-4342-B048-85BDC9FD1C3A}</a:tableStyleId>
              </a:tblPr>
              <a:tblGrid>
                <a:gridCol w="2362200"/>
                <a:gridCol w="3073400"/>
                <a:gridCol w="2717800"/>
              </a:tblGrid>
              <a:tr h="471404">
                <a:tc>
                  <a:txBody>
                    <a:bodyPr/>
                    <a:lstStyle/>
                    <a:p>
                      <a:r>
                        <a:rPr lang="en-US" dirty="0" smtClean="0"/>
                        <a:t>Cause</a:t>
                      </a:r>
                      <a:endParaRPr lang="en-US" dirty="0"/>
                    </a:p>
                  </a:txBody>
                  <a:tcPr/>
                </a:tc>
                <a:tc>
                  <a:txBody>
                    <a:bodyPr/>
                    <a:lstStyle/>
                    <a:p>
                      <a:r>
                        <a:rPr lang="en-US" dirty="0" smtClean="0"/>
                        <a:t>Eastern Church</a:t>
                      </a:r>
                      <a:endParaRPr lang="en-US" dirty="0"/>
                    </a:p>
                  </a:txBody>
                  <a:tcPr/>
                </a:tc>
                <a:tc>
                  <a:txBody>
                    <a:bodyPr/>
                    <a:lstStyle/>
                    <a:p>
                      <a:r>
                        <a:rPr lang="en-US" dirty="0" smtClean="0"/>
                        <a:t>Western</a:t>
                      </a:r>
                      <a:r>
                        <a:rPr lang="en-US" baseline="0" dirty="0" smtClean="0"/>
                        <a:t> Church</a:t>
                      </a:r>
                      <a:endParaRPr lang="en-US" dirty="0"/>
                    </a:p>
                  </a:txBody>
                  <a:tcPr/>
                </a:tc>
              </a:tr>
              <a:tr h="479394">
                <a:tc>
                  <a:txBody>
                    <a:bodyPr/>
                    <a:lstStyle/>
                    <a:p>
                      <a:r>
                        <a:rPr lang="en-US" sz="1700" dirty="0" smtClean="0"/>
                        <a:t>DIFFERENCES</a:t>
                      </a:r>
                      <a:r>
                        <a:rPr lang="en-US" sz="1700" baseline="0" dirty="0" smtClean="0"/>
                        <a:t> IN LANGUAGE AND CULTURE</a:t>
                      </a:r>
                      <a:endParaRPr lang="en-US" sz="1700" dirty="0"/>
                    </a:p>
                  </a:txBody>
                  <a:tcPr/>
                </a:tc>
                <a:tc>
                  <a:txBody>
                    <a:bodyPr/>
                    <a:lstStyle/>
                    <a:p>
                      <a:r>
                        <a:rPr lang="en-US" sz="1700" dirty="0" smtClean="0"/>
                        <a:t>Greek/Oriental</a:t>
                      </a:r>
                      <a:endParaRPr lang="en-US" sz="1700" dirty="0"/>
                    </a:p>
                  </a:txBody>
                  <a:tcPr/>
                </a:tc>
                <a:tc>
                  <a:txBody>
                    <a:bodyPr/>
                    <a:lstStyle/>
                    <a:p>
                      <a:r>
                        <a:rPr lang="en-US" sz="1700" dirty="0" smtClean="0"/>
                        <a:t>Latin/Occidental</a:t>
                      </a:r>
                      <a:endParaRPr lang="en-US" sz="1700" dirty="0"/>
                    </a:p>
                  </a:txBody>
                  <a:tcPr/>
                </a:tc>
              </a:tr>
              <a:tr h="471404">
                <a:tc>
                  <a:txBody>
                    <a:bodyPr/>
                    <a:lstStyle/>
                    <a:p>
                      <a:r>
                        <a:rPr lang="en-US" sz="1700" dirty="0" smtClean="0"/>
                        <a:t>CLERICAL CELIBACY</a:t>
                      </a:r>
                      <a:endParaRPr lang="en-US" sz="1700" dirty="0"/>
                    </a:p>
                  </a:txBody>
                  <a:tcPr/>
                </a:tc>
                <a:tc>
                  <a:txBody>
                    <a:bodyPr/>
                    <a:lstStyle/>
                    <a:p>
                      <a:r>
                        <a:rPr lang="en-US" sz="1700" dirty="0" smtClean="0"/>
                        <a:t>Lower clergy were permitted</a:t>
                      </a:r>
                      <a:r>
                        <a:rPr lang="en-US" sz="1700" baseline="0" dirty="0" smtClean="0"/>
                        <a:t> to marry.</a:t>
                      </a:r>
                      <a:endParaRPr lang="en-US" sz="1700" dirty="0"/>
                    </a:p>
                  </a:txBody>
                  <a:tcPr/>
                </a:tc>
                <a:tc>
                  <a:txBody>
                    <a:bodyPr/>
                    <a:lstStyle/>
                    <a:p>
                      <a:r>
                        <a:rPr lang="en-US" sz="1700" dirty="0" smtClean="0"/>
                        <a:t>All clergy were required to be celibate.</a:t>
                      </a:r>
                      <a:endParaRPr lang="en-US" sz="1700" dirty="0"/>
                    </a:p>
                  </a:txBody>
                  <a:tcPr/>
                </a:tc>
              </a:tr>
              <a:tr h="471404">
                <a:tc>
                  <a:txBody>
                    <a:bodyPr/>
                    <a:lstStyle/>
                    <a:p>
                      <a:r>
                        <a:rPr lang="en-US" sz="1700" dirty="0" smtClean="0"/>
                        <a:t>OUTSIDE PRESSURES</a:t>
                      </a:r>
                      <a:endParaRPr lang="en-US" sz="1700" dirty="0"/>
                    </a:p>
                  </a:txBody>
                  <a:tcPr/>
                </a:tc>
                <a:tc>
                  <a:txBody>
                    <a:bodyPr/>
                    <a:lstStyle/>
                    <a:p>
                      <a:r>
                        <a:rPr lang="en-US" sz="1700" dirty="0" smtClean="0"/>
                        <a:t>Muslims constricted and put continual pressure on Eastern Church.</a:t>
                      </a:r>
                      <a:endParaRPr lang="en-US" sz="1700" dirty="0"/>
                    </a:p>
                  </a:txBody>
                  <a:tcPr/>
                </a:tc>
                <a:tc>
                  <a:txBody>
                    <a:bodyPr/>
                    <a:lstStyle/>
                    <a:p>
                      <a:r>
                        <a:rPr lang="en-US" sz="1700" dirty="0" smtClean="0"/>
                        <a:t>Western Barbarians were Christianized and assimilated</a:t>
                      </a:r>
                      <a:r>
                        <a:rPr lang="en-US" sz="1700" baseline="0" dirty="0" smtClean="0"/>
                        <a:t> by Western church.</a:t>
                      </a:r>
                      <a:endParaRPr lang="en-US" sz="1700" dirty="0"/>
                    </a:p>
                  </a:txBody>
                  <a:tcPr/>
                </a:tc>
              </a:tr>
              <a:tr h="671152">
                <a:tc>
                  <a:txBody>
                    <a:bodyPr/>
                    <a:lstStyle/>
                    <a:p>
                      <a:r>
                        <a:rPr lang="en-US" sz="1700" dirty="0" smtClean="0"/>
                        <a:t>MUTUAL EXCOMMUNICATION OF 1054</a:t>
                      </a:r>
                      <a:endParaRPr lang="en-US" sz="1700" dirty="0"/>
                    </a:p>
                  </a:txBody>
                  <a:tcPr/>
                </a:tc>
                <a:tc>
                  <a:txBody>
                    <a:bodyPr/>
                    <a:lstStyle/>
                    <a:p>
                      <a:r>
                        <a:rPr lang="en-US" sz="1700" dirty="0" smtClean="0"/>
                        <a:t>Michael Cerularius anathematized Pope</a:t>
                      </a:r>
                      <a:r>
                        <a:rPr lang="en-US" sz="1700" baseline="0" dirty="0" smtClean="0"/>
                        <a:t> Leo IX after having been excommunicated by him.</a:t>
                      </a:r>
                      <a:endParaRPr lang="en-US" sz="1700" dirty="0"/>
                    </a:p>
                  </a:txBody>
                  <a:tcPr/>
                </a:tc>
                <a:tc>
                  <a:txBody>
                    <a:bodyPr/>
                    <a:lstStyle/>
                    <a:p>
                      <a:r>
                        <a:rPr lang="en-US" sz="1700" dirty="0" smtClean="0"/>
                        <a:t>Leo</a:t>
                      </a:r>
                      <a:r>
                        <a:rPr lang="en-US" sz="1700" baseline="0" dirty="0" smtClean="0"/>
                        <a:t> IX excommunicated Patriarch </a:t>
                      </a:r>
                      <a:r>
                        <a:rPr lang="en-US" sz="1700" dirty="0" smtClean="0"/>
                        <a:t>Michael Cerularius of Constantinople.</a:t>
                      </a:r>
                      <a:endParaRPr lang="en-US" sz="1700" dirty="0"/>
                    </a:p>
                  </a:txBody>
                  <a:tcPr/>
                </a:tc>
              </a:tr>
            </a:tbl>
          </a:graphicData>
        </a:graphic>
      </p:graphicFrame>
      <p:sp>
        <p:nvSpPr>
          <p:cNvPr id="4" name="TextBox 3"/>
          <p:cNvSpPr txBox="1"/>
          <p:nvPr/>
        </p:nvSpPr>
        <p:spPr>
          <a:xfrm>
            <a:off x="685800" y="6172200"/>
            <a:ext cx="7010400" cy="646331"/>
          </a:xfrm>
          <a:prstGeom prst="rect">
            <a:avLst/>
          </a:prstGeom>
          <a:noFill/>
        </p:spPr>
        <p:txBody>
          <a:bodyPr wrap="square" rtlCol="0">
            <a:spAutoFit/>
          </a:bodyPr>
          <a:lstStyle/>
          <a:p>
            <a:r>
              <a:rPr lang="en-US" dirty="0" smtClean="0"/>
              <a:t>*from Robert C. Walton. </a:t>
            </a:r>
            <a:r>
              <a:rPr lang="en-US" i="1" dirty="0" smtClean="0"/>
              <a:t>Chronological and Background Charts of Church History. </a:t>
            </a:r>
            <a:r>
              <a:rPr lang="en-US" dirty="0" smtClean="0"/>
              <a:t>Grand Rapids: </a:t>
            </a:r>
            <a:r>
              <a:rPr lang="en-US" dirty="0" err="1" smtClean="0"/>
              <a:t>Zondervan</a:t>
            </a:r>
            <a:r>
              <a:rPr lang="en-US" dirty="0" smtClean="0"/>
              <a:t>, 1986.</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2800" dirty="0" smtClean="0"/>
              <a:t>Eastern Orthodox View of the Equality of Patriarchs</a:t>
            </a:r>
            <a:endParaRPr lang="en-US" sz="2800" dirty="0"/>
          </a:p>
        </p:txBody>
      </p:sp>
      <p:grpSp>
        <p:nvGrpSpPr>
          <p:cNvPr id="12291" name="Group 8"/>
          <p:cNvGrpSpPr>
            <a:grpSpLocks/>
          </p:cNvGrpSpPr>
          <p:nvPr/>
        </p:nvGrpSpPr>
        <p:grpSpPr bwMode="auto">
          <a:xfrm>
            <a:off x="609600" y="2590800"/>
            <a:ext cx="7924800" cy="1371600"/>
            <a:chOff x="2804" y="7300"/>
            <a:chExt cx="6831" cy="1301"/>
          </a:xfrm>
        </p:grpSpPr>
        <p:sp>
          <p:nvSpPr>
            <p:cNvPr id="6153" name="Oval 9"/>
            <p:cNvSpPr>
              <a:spLocks noChangeArrowheads="1"/>
            </p:cNvSpPr>
            <p:nvPr/>
          </p:nvSpPr>
          <p:spPr bwMode="auto">
            <a:xfrm>
              <a:off x="2804" y="7300"/>
              <a:ext cx="1290" cy="1299"/>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eaLnBrk="1" hangingPunct="1">
                <a:spcAft>
                  <a:spcPts val="1000"/>
                </a:spcAft>
                <a:defRPr/>
              </a:pPr>
              <a:r>
                <a:rPr lang="en-US" sz="1200" b="1" dirty="0">
                  <a:solidFill>
                    <a:schemeClr val="bg2"/>
                  </a:solidFill>
                  <a:latin typeface="Calibri" pitchFamily="34" charset="0"/>
                  <a:cs typeface="Arial" pitchFamily="34" charset="0"/>
                </a:rPr>
                <a:t>Patriarch of Rome</a:t>
              </a:r>
              <a:endParaRPr lang="en-US" sz="1200" b="1" dirty="0">
                <a:solidFill>
                  <a:schemeClr val="bg2"/>
                </a:solidFill>
                <a:latin typeface="Times New Roman" pitchFamily="18" charset="0"/>
                <a:cs typeface="Arial" pitchFamily="34" charset="0"/>
              </a:endParaRPr>
            </a:p>
            <a:p>
              <a:pPr algn="ctr" eaLnBrk="1" hangingPunct="1">
                <a:spcAft>
                  <a:spcPts val="1000"/>
                </a:spcAft>
                <a:defRPr/>
              </a:pPr>
              <a:r>
                <a:rPr lang="en-US" sz="1200" b="1" dirty="0">
                  <a:solidFill>
                    <a:schemeClr val="bg2"/>
                  </a:solidFill>
                  <a:latin typeface="Calibri" pitchFamily="34" charset="0"/>
                  <a:cs typeface="Arial" pitchFamily="34" charset="0"/>
                </a:rPr>
                <a:t>“primacy”</a:t>
              </a:r>
            </a:p>
            <a:p>
              <a:pPr algn="ctr" eaLnBrk="1" hangingPunct="1">
                <a:spcAft>
                  <a:spcPts val="1000"/>
                </a:spcAft>
                <a:defRPr/>
              </a:pPr>
              <a:r>
                <a:rPr lang="en-US" sz="900" dirty="0">
                  <a:solidFill>
                    <a:schemeClr val="bg2"/>
                  </a:solidFill>
                  <a:latin typeface="Calibri" pitchFamily="34" charset="0"/>
                  <a:cs typeface="Arial" pitchFamily="34" charset="0"/>
                </a:rPr>
                <a:t>First Among Equals</a:t>
              </a:r>
              <a:endParaRPr lang="en-US" dirty="0">
                <a:solidFill>
                  <a:schemeClr val="bg2"/>
                </a:solidFill>
                <a:latin typeface="Arial" pitchFamily="34" charset="0"/>
                <a:cs typeface="Arial" pitchFamily="34" charset="0"/>
              </a:endParaRPr>
            </a:p>
          </p:txBody>
        </p:sp>
        <p:sp>
          <p:nvSpPr>
            <p:cNvPr id="6154" name="Oval 10"/>
            <p:cNvSpPr>
              <a:spLocks noChangeArrowheads="1"/>
            </p:cNvSpPr>
            <p:nvPr/>
          </p:nvSpPr>
          <p:spPr bwMode="auto">
            <a:xfrm>
              <a:off x="4189" y="7300"/>
              <a:ext cx="1293" cy="1299"/>
            </a:xfrm>
            <a:prstGeom prst="ellipse">
              <a:avLst/>
            </a:prstGeom>
            <a:ln>
              <a:headEnd/>
              <a:tailEnd/>
            </a:ln>
          </p:spPr>
          <p:style>
            <a:lnRef idx="3">
              <a:schemeClr val="lt1"/>
            </a:lnRef>
            <a:fillRef idx="1">
              <a:schemeClr val="accent3"/>
            </a:fillRef>
            <a:effectRef idx="1">
              <a:schemeClr val="accent3"/>
            </a:effectRef>
            <a:fontRef idx="minor">
              <a:schemeClr val="lt1"/>
            </a:fontRef>
          </p:style>
          <p:txBody>
            <a:bodyPr/>
            <a:lstStyle/>
            <a:p>
              <a:pPr algn="ctr" eaLnBrk="1" hangingPunct="1">
                <a:spcAft>
                  <a:spcPts val="1000"/>
                </a:spcAft>
                <a:defRPr/>
              </a:pPr>
              <a:r>
                <a:rPr lang="en-US" sz="1200" b="1" dirty="0">
                  <a:solidFill>
                    <a:schemeClr val="bg2"/>
                  </a:solidFill>
                  <a:latin typeface="Calibri" pitchFamily="34" charset="0"/>
                  <a:cs typeface="Arial" pitchFamily="34" charset="0"/>
                </a:rPr>
                <a:t>Patriarch</a:t>
              </a:r>
            </a:p>
            <a:p>
              <a:pPr algn="ctr" eaLnBrk="1" hangingPunct="1">
                <a:spcAft>
                  <a:spcPts val="1000"/>
                </a:spcAft>
                <a:defRPr/>
              </a:pPr>
              <a:r>
                <a:rPr lang="en-US" sz="1200" b="1" dirty="0">
                  <a:solidFill>
                    <a:schemeClr val="bg2"/>
                  </a:solidFill>
                  <a:latin typeface="Calibri" pitchFamily="34" charset="0"/>
                  <a:cs typeface="Arial" pitchFamily="34" charset="0"/>
                </a:rPr>
                <a:t>of </a:t>
              </a:r>
            </a:p>
            <a:p>
              <a:pPr algn="ctr" eaLnBrk="1" hangingPunct="1">
                <a:spcAft>
                  <a:spcPts val="1000"/>
                </a:spcAft>
                <a:defRPr/>
              </a:pPr>
              <a:r>
                <a:rPr lang="en-US" sz="1050" b="1" dirty="0">
                  <a:solidFill>
                    <a:schemeClr val="bg2"/>
                  </a:solidFill>
                  <a:latin typeface="Calibri" pitchFamily="34" charset="0"/>
                  <a:cs typeface="Arial" pitchFamily="34" charset="0"/>
                </a:rPr>
                <a:t>Constantinople</a:t>
              </a:r>
              <a:endParaRPr lang="en-US" sz="2400" dirty="0">
                <a:solidFill>
                  <a:schemeClr val="bg2"/>
                </a:solidFill>
                <a:latin typeface="Arial" pitchFamily="34" charset="0"/>
                <a:cs typeface="Arial" pitchFamily="34" charset="0"/>
              </a:endParaRPr>
            </a:p>
          </p:txBody>
        </p:sp>
        <p:sp>
          <p:nvSpPr>
            <p:cNvPr id="6155" name="Oval 11"/>
            <p:cNvSpPr>
              <a:spLocks noChangeArrowheads="1"/>
            </p:cNvSpPr>
            <p:nvPr/>
          </p:nvSpPr>
          <p:spPr bwMode="auto">
            <a:xfrm>
              <a:off x="5574" y="7300"/>
              <a:ext cx="1292" cy="1301"/>
            </a:xfrm>
            <a:prstGeom prst="ellipse">
              <a:avLst/>
            </a:prstGeom>
            <a:ln>
              <a:headEnd/>
              <a:tailEnd/>
            </a:ln>
          </p:spPr>
          <p:style>
            <a:lnRef idx="3">
              <a:schemeClr val="lt1"/>
            </a:lnRef>
            <a:fillRef idx="1">
              <a:schemeClr val="accent6"/>
            </a:fillRef>
            <a:effectRef idx="1">
              <a:schemeClr val="accent6"/>
            </a:effectRef>
            <a:fontRef idx="minor">
              <a:schemeClr val="lt1"/>
            </a:fontRef>
          </p:style>
          <p:txBody>
            <a:bodyPr/>
            <a:lstStyle/>
            <a:p>
              <a:pPr algn="ctr" eaLnBrk="1" hangingPunct="1">
                <a:spcAft>
                  <a:spcPts val="1000"/>
                </a:spcAft>
                <a:defRPr/>
              </a:pPr>
              <a:r>
                <a:rPr lang="en-US" sz="1400" b="1" dirty="0">
                  <a:solidFill>
                    <a:schemeClr val="bg2"/>
                  </a:solidFill>
                  <a:latin typeface="Calibri" pitchFamily="34" charset="0"/>
                  <a:cs typeface="Arial" pitchFamily="34" charset="0"/>
                </a:rPr>
                <a:t>Patriarch of Alexandria</a:t>
              </a:r>
              <a:endParaRPr lang="en-US" sz="3600" dirty="0">
                <a:solidFill>
                  <a:schemeClr val="bg2"/>
                </a:solidFill>
                <a:latin typeface="Arial" pitchFamily="34" charset="0"/>
                <a:cs typeface="Arial" pitchFamily="34" charset="0"/>
              </a:endParaRPr>
            </a:p>
          </p:txBody>
        </p:sp>
        <p:sp>
          <p:nvSpPr>
            <p:cNvPr id="6156" name="Oval 12"/>
            <p:cNvSpPr>
              <a:spLocks noChangeArrowheads="1"/>
            </p:cNvSpPr>
            <p:nvPr/>
          </p:nvSpPr>
          <p:spPr bwMode="auto">
            <a:xfrm>
              <a:off x="6958" y="7300"/>
              <a:ext cx="1293" cy="1301"/>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eaLnBrk="1" hangingPunct="1">
                <a:spcAft>
                  <a:spcPts val="1000"/>
                </a:spcAft>
                <a:defRPr/>
              </a:pPr>
              <a:r>
                <a:rPr lang="en-US" sz="1600" b="1" dirty="0">
                  <a:solidFill>
                    <a:schemeClr val="bg2"/>
                  </a:solidFill>
                  <a:latin typeface="Calibri" pitchFamily="34" charset="0"/>
                  <a:cs typeface="Arial" pitchFamily="34" charset="0"/>
                </a:rPr>
                <a:t>Patriarch of Antioch</a:t>
              </a:r>
              <a:endParaRPr lang="en-US" sz="4000" dirty="0">
                <a:solidFill>
                  <a:schemeClr val="bg2"/>
                </a:solidFill>
                <a:latin typeface="Arial" pitchFamily="34" charset="0"/>
                <a:cs typeface="Arial" pitchFamily="34" charset="0"/>
              </a:endParaRPr>
            </a:p>
          </p:txBody>
        </p:sp>
        <p:sp>
          <p:nvSpPr>
            <p:cNvPr id="6157" name="Oval 13"/>
            <p:cNvSpPr>
              <a:spLocks noChangeArrowheads="1"/>
            </p:cNvSpPr>
            <p:nvPr/>
          </p:nvSpPr>
          <p:spPr bwMode="auto">
            <a:xfrm>
              <a:off x="8342" y="7300"/>
              <a:ext cx="1293" cy="130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1" hangingPunct="1">
                <a:spcAft>
                  <a:spcPts val="1000"/>
                </a:spcAft>
                <a:defRPr/>
              </a:pPr>
              <a:r>
                <a:rPr lang="en-US" sz="1600" b="1" dirty="0">
                  <a:solidFill>
                    <a:schemeClr val="bg2"/>
                  </a:solidFill>
                  <a:latin typeface="Calibri" pitchFamily="34" charset="0"/>
                  <a:cs typeface="Arial" pitchFamily="34" charset="0"/>
                </a:rPr>
                <a:t>Patriarch of Jerusalem</a:t>
              </a:r>
              <a:endParaRPr lang="en-US" sz="4000" dirty="0">
                <a:solidFill>
                  <a:schemeClr val="bg2"/>
                </a:solidFill>
                <a:latin typeface="Arial" pitchFamily="34" charset="0"/>
                <a:cs typeface="Arial" pitchFamily="34" charset="0"/>
              </a:endParaRPr>
            </a:p>
          </p:txBody>
        </p:sp>
      </p:grpSp>
      <p:sp>
        <p:nvSpPr>
          <p:cNvPr id="12292" name="Text Box 14"/>
          <p:cNvSpPr txBox="1">
            <a:spLocks noChangeArrowheads="1"/>
          </p:cNvSpPr>
          <p:nvPr/>
        </p:nvSpPr>
        <p:spPr bwMode="auto">
          <a:xfrm>
            <a:off x="533400" y="4114800"/>
            <a:ext cx="7943850" cy="2295525"/>
          </a:xfrm>
          <a:prstGeom prst="rect">
            <a:avLst/>
          </a:prstGeom>
          <a:solidFill>
            <a:srgbClr val="FFFFFF"/>
          </a:solidFill>
          <a:ln w="9525">
            <a:solidFill>
              <a:srgbClr val="000000"/>
            </a:solidFill>
            <a:miter lim="800000"/>
            <a:headEnd/>
            <a:tailEnd/>
          </a:ln>
        </p:spPr>
        <p:txBody>
          <a:bodyPr/>
          <a:lstStyle/>
          <a:p>
            <a:pPr eaLnBrk="1" hangingPunct="1">
              <a:spcAft>
                <a:spcPts val="1000"/>
              </a:spcAft>
            </a:pPr>
            <a:r>
              <a:rPr lang="en-US" sz="2000">
                <a:solidFill>
                  <a:schemeClr val="bg2"/>
                </a:solidFill>
                <a:latin typeface="Calibri" pitchFamily="34" charset="0"/>
                <a:cs typeface="Arial" charset="0"/>
              </a:rPr>
              <a:t>“First among equals” merely meant that the Pope’s opinion was the one that was asked first. As noted above, the distance of Rome from the east could imply impartiality. But the Eastern Orthodox did not hold that the Pope’s opinion was law for the entire Church. In the ancient “pentarchy” (the five “sees” listed below) he would preside as the “chair” in an ecumenical council. This did not give him any authority over other jurisdictions however.</a:t>
            </a:r>
            <a:endParaRPr lang="en-US" sz="4400">
              <a:solidFill>
                <a:schemeClr val="bg2"/>
              </a:solidFill>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Roman Catholic View</a:t>
            </a:r>
            <a:br>
              <a:rPr lang="en-US" dirty="0" smtClean="0"/>
            </a:br>
            <a:r>
              <a:rPr lang="en-US" dirty="0" smtClean="0"/>
              <a:t>of “Papal Supremacy”</a:t>
            </a:r>
            <a:endParaRPr lang="en-US" dirty="0"/>
          </a:p>
        </p:txBody>
      </p:sp>
      <p:grpSp>
        <p:nvGrpSpPr>
          <p:cNvPr id="13315" name="Group 2"/>
          <p:cNvGrpSpPr>
            <a:grpSpLocks/>
          </p:cNvGrpSpPr>
          <p:nvPr/>
        </p:nvGrpSpPr>
        <p:grpSpPr bwMode="auto">
          <a:xfrm>
            <a:off x="609600" y="1903413"/>
            <a:ext cx="7620000" cy="3887787"/>
            <a:chOff x="2520" y="10926"/>
            <a:chExt cx="7201" cy="3481"/>
          </a:xfrm>
        </p:grpSpPr>
        <p:sp>
          <p:nvSpPr>
            <p:cNvPr id="7171" name="Oval 3"/>
            <p:cNvSpPr>
              <a:spLocks noChangeArrowheads="1"/>
            </p:cNvSpPr>
            <p:nvPr/>
          </p:nvSpPr>
          <p:spPr bwMode="auto">
            <a:xfrm>
              <a:off x="5280" y="10926"/>
              <a:ext cx="1677" cy="1680"/>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eaLnBrk="1" hangingPunct="1">
                <a:spcAft>
                  <a:spcPts val="1000"/>
                </a:spcAft>
                <a:defRPr/>
              </a:pPr>
              <a:r>
                <a:rPr lang="en-US" sz="1600" b="1" dirty="0">
                  <a:solidFill>
                    <a:schemeClr val="bg2"/>
                  </a:solidFill>
                  <a:latin typeface="Calibri" pitchFamily="34" charset="0"/>
                  <a:cs typeface="Arial" pitchFamily="34" charset="0"/>
                </a:rPr>
                <a:t>Pope of Rome</a:t>
              </a:r>
              <a:endParaRPr lang="en-US" sz="1600" b="1" dirty="0">
                <a:solidFill>
                  <a:schemeClr val="bg2"/>
                </a:solidFill>
                <a:latin typeface="Times New Roman" pitchFamily="18" charset="0"/>
                <a:cs typeface="Arial" pitchFamily="34" charset="0"/>
              </a:endParaRPr>
            </a:p>
            <a:p>
              <a:pPr algn="ctr" eaLnBrk="1" hangingPunct="1">
                <a:spcAft>
                  <a:spcPts val="1000"/>
                </a:spcAft>
                <a:defRPr/>
              </a:pPr>
              <a:r>
                <a:rPr lang="en-US" sz="1600" dirty="0">
                  <a:solidFill>
                    <a:schemeClr val="bg2"/>
                  </a:solidFill>
                  <a:latin typeface="Calibri" pitchFamily="34" charset="0"/>
                  <a:cs typeface="Arial" pitchFamily="34" charset="0"/>
                </a:rPr>
                <a:t>Supreme above other provinces</a:t>
              </a:r>
              <a:endParaRPr lang="en-US" sz="4000" dirty="0">
                <a:solidFill>
                  <a:schemeClr val="bg2"/>
                </a:solidFill>
                <a:latin typeface="Arial" pitchFamily="34" charset="0"/>
                <a:cs typeface="Arial" pitchFamily="34" charset="0"/>
              </a:endParaRPr>
            </a:p>
          </p:txBody>
        </p:sp>
        <p:sp>
          <p:nvSpPr>
            <p:cNvPr id="7172" name="Oval 4"/>
            <p:cNvSpPr>
              <a:spLocks noChangeArrowheads="1"/>
            </p:cNvSpPr>
            <p:nvPr/>
          </p:nvSpPr>
          <p:spPr bwMode="auto">
            <a:xfrm>
              <a:off x="2520" y="12725"/>
              <a:ext cx="1682" cy="1680"/>
            </a:xfrm>
            <a:prstGeom prst="ellipse">
              <a:avLst/>
            </a:prstGeom>
            <a:ln>
              <a:headEnd/>
              <a:tailEnd/>
            </a:ln>
          </p:spPr>
          <p:style>
            <a:lnRef idx="3">
              <a:schemeClr val="lt1"/>
            </a:lnRef>
            <a:fillRef idx="1">
              <a:schemeClr val="accent3"/>
            </a:fillRef>
            <a:effectRef idx="1">
              <a:schemeClr val="accent3"/>
            </a:effectRef>
            <a:fontRef idx="minor">
              <a:schemeClr val="lt1"/>
            </a:fontRef>
          </p:style>
          <p:txBody>
            <a:bodyPr/>
            <a:lstStyle/>
            <a:p>
              <a:pPr algn="ctr" eaLnBrk="1" hangingPunct="1">
                <a:spcAft>
                  <a:spcPts val="1000"/>
                </a:spcAft>
                <a:defRPr/>
              </a:pPr>
              <a:r>
                <a:rPr lang="en-US" sz="2000" b="1" dirty="0">
                  <a:solidFill>
                    <a:schemeClr val="bg2"/>
                  </a:solidFill>
                  <a:latin typeface="Calibri" pitchFamily="34" charset="0"/>
                  <a:cs typeface="Arial" pitchFamily="34" charset="0"/>
                </a:rPr>
                <a:t>Patriarch of</a:t>
              </a:r>
            </a:p>
            <a:p>
              <a:pPr algn="ctr" eaLnBrk="1" hangingPunct="1">
                <a:spcAft>
                  <a:spcPts val="1000"/>
                </a:spcAft>
                <a:defRPr/>
              </a:pPr>
              <a:r>
                <a:rPr lang="en-US" sz="2000" b="1" dirty="0">
                  <a:solidFill>
                    <a:schemeClr val="bg2"/>
                  </a:solidFill>
                  <a:latin typeface="Calibri" pitchFamily="34" charset="0"/>
                  <a:cs typeface="Arial" pitchFamily="34" charset="0"/>
                </a:rPr>
                <a:t>Constant-</a:t>
              </a:r>
              <a:r>
                <a:rPr lang="en-US" sz="2000" b="1" dirty="0" err="1">
                  <a:solidFill>
                    <a:schemeClr val="bg2"/>
                  </a:solidFill>
                  <a:latin typeface="Calibri" pitchFamily="34" charset="0"/>
                  <a:cs typeface="Arial" pitchFamily="34" charset="0"/>
                </a:rPr>
                <a:t>inople</a:t>
              </a:r>
              <a:endParaRPr lang="en-US" sz="4800" dirty="0">
                <a:solidFill>
                  <a:schemeClr val="bg2"/>
                </a:solidFill>
                <a:latin typeface="Arial" pitchFamily="34" charset="0"/>
                <a:cs typeface="Arial" pitchFamily="34" charset="0"/>
              </a:endParaRPr>
            </a:p>
          </p:txBody>
        </p:sp>
        <p:sp>
          <p:nvSpPr>
            <p:cNvPr id="7173" name="Oval 5"/>
            <p:cNvSpPr>
              <a:spLocks noChangeArrowheads="1"/>
            </p:cNvSpPr>
            <p:nvPr/>
          </p:nvSpPr>
          <p:spPr bwMode="auto">
            <a:xfrm>
              <a:off x="4440" y="12725"/>
              <a:ext cx="1680" cy="1682"/>
            </a:xfrm>
            <a:prstGeom prst="ellipse">
              <a:avLst/>
            </a:prstGeom>
            <a:ln>
              <a:headEnd/>
              <a:tailEnd/>
            </a:ln>
          </p:spPr>
          <p:style>
            <a:lnRef idx="3">
              <a:schemeClr val="lt1"/>
            </a:lnRef>
            <a:fillRef idx="1">
              <a:schemeClr val="accent6"/>
            </a:fillRef>
            <a:effectRef idx="1">
              <a:schemeClr val="accent6"/>
            </a:effectRef>
            <a:fontRef idx="minor">
              <a:schemeClr val="lt1"/>
            </a:fontRef>
          </p:style>
          <p:txBody>
            <a:bodyPr/>
            <a:lstStyle/>
            <a:p>
              <a:pPr algn="ctr" eaLnBrk="1" hangingPunct="1">
                <a:spcAft>
                  <a:spcPts val="1000"/>
                </a:spcAft>
                <a:defRPr/>
              </a:pPr>
              <a:r>
                <a:rPr lang="en-US" b="1" dirty="0">
                  <a:solidFill>
                    <a:schemeClr val="bg2"/>
                  </a:solidFill>
                  <a:latin typeface="Calibri" pitchFamily="34" charset="0"/>
                  <a:cs typeface="Arial" pitchFamily="34" charset="0"/>
                </a:rPr>
                <a:t>Patriarch of Alexandria</a:t>
              </a:r>
              <a:endParaRPr lang="en-US" sz="4400" dirty="0">
                <a:solidFill>
                  <a:schemeClr val="bg2"/>
                </a:solidFill>
                <a:latin typeface="Arial" pitchFamily="34" charset="0"/>
                <a:cs typeface="Arial" pitchFamily="34" charset="0"/>
              </a:endParaRPr>
            </a:p>
          </p:txBody>
        </p:sp>
        <p:sp>
          <p:nvSpPr>
            <p:cNvPr id="7174" name="Oval 6"/>
            <p:cNvSpPr>
              <a:spLocks noChangeArrowheads="1"/>
            </p:cNvSpPr>
            <p:nvPr/>
          </p:nvSpPr>
          <p:spPr bwMode="auto">
            <a:xfrm>
              <a:off x="6241" y="12725"/>
              <a:ext cx="1680" cy="1682"/>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eaLnBrk="1" hangingPunct="1">
                <a:spcAft>
                  <a:spcPts val="1000"/>
                </a:spcAft>
                <a:defRPr/>
              </a:pPr>
              <a:r>
                <a:rPr lang="en-US" sz="2000" b="1" dirty="0">
                  <a:solidFill>
                    <a:schemeClr val="bg2"/>
                  </a:solidFill>
                  <a:latin typeface="Calibri" pitchFamily="34" charset="0"/>
                  <a:cs typeface="Arial" pitchFamily="34" charset="0"/>
                </a:rPr>
                <a:t>Patriarch of Antioch</a:t>
              </a:r>
              <a:endParaRPr lang="en-US" sz="4800" dirty="0">
                <a:solidFill>
                  <a:schemeClr val="bg2"/>
                </a:solidFill>
                <a:latin typeface="Arial" pitchFamily="34" charset="0"/>
                <a:cs typeface="Arial" pitchFamily="34" charset="0"/>
              </a:endParaRPr>
            </a:p>
          </p:txBody>
        </p:sp>
        <p:sp>
          <p:nvSpPr>
            <p:cNvPr id="7175" name="Oval 7"/>
            <p:cNvSpPr>
              <a:spLocks noChangeArrowheads="1"/>
            </p:cNvSpPr>
            <p:nvPr/>
          </p:nvSpPr>
          <p:spPr bwMode="auto">
            <a:xfrm>
              <a:off x="8039" y="12725"/>
              <a:ext cx="1682" cy="1682"/>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1" hangingPunct="1">
                <a:spcAft>
                  <a:spcPts val="1000"/>
                </a:spcAft>
                <a:defRPr/>
              </a:pPr>
              <a:r>
                <a:rPr lang="en-US" b="1" dirty="0">
                  <a:solidFill>
                    <a:schemeClr val="bg2"/>
                  </a:solidFill>
                  <a:latin typeface="Calibri" pitchFamily="34" charset="0"/>
                  <a:cs typeface="Arial" pitchFamily="34" charset="0"/>
                </a:rPr>
                <a:t>Patriarch of Jerusalem</a:t>
              </a:r>
              <a:endParaRPr lang="en-US" sz="4400" dirty="0">
                <a:solidFill>
                  <a:schemeClr val="bg2"/>
                </a:solidFill>
                <a:latin typeface="Arial" pitchFamily="34" charset="0"/>
                <a:cs typeface="Arial" pitchFamily="34" charset="0"/>
              </a:endParaRPr>
            </a:p>
          </p:txBody>
        </p:sp>
        <p:sp>
          <p:nvSpPr>
            <p:cNvPr id="13321" name="Line 8"/>
            <p:cNvSpPr>
              <a:spLocks noChangeShapeType="1"/>
            </p:cNvSpPr>
            <p:nvPr/>
          </p:nvSpPr>
          <p:spPr bwMode="auto">
            <a:xfrm flipH="1">
              <a:off x="3720" y="11853"/>
              <a:ext cx="1320" cy="720"/>
            </a:xfrm>
            <a:prstGeom prst="line">
              <a:avLst/>
            </a:prstGeom>
            <a:noFill/>
            <a:ln w="9525">
              <a:solidFill>
                <a:srgbClr val="000000"/>
              </a:solidFill>
              <a:round/>
              <a:headEnd/>
              <a:tailEnd type="triangle" w="med" len="med"/>
            </a:ln>
          </p:spPr>
          <p:txBody>
            <a:bodyPr/>
            <a:lstStyle/>
            <a:p>
              <a:endParaRPr lang="en-US"/>
            </a:p>
          </p:txBody>
        </p:sp>
        <p:sp>
          <p:nvSpPr>
            <p:cNvPr id="13322" name="Line 9"/>
            <p:cNvSpPr>
              <a:spLocks noChangeShapeType="1"/>
            </p:cNvSpPr>
            <p:nvPr/>
          </p:nvSpPr>
          <p:spPr bwMode="auto">
            <a:xfrm flipH="1">
              <a:off x="5040" y="12093"/>
              <a:ext cx="240" cy="480"/>
            </a:xfrm>
            <a:prstGeom prst="line">
              <a:avLst/>
            </a:prstGeom>
            <a:noFill/>
            <a:ln w="9525">
              <a:solidFill>
                <a:srgbClr val="000000"/>
              </a:solidFill>
              <a:round/>
              <a:headEnd/>
              <a:tailEnd type="triangle" w="med" len="med"/>
            </a:ln>
          </p:spPr>
          <p:txBody>
            <a:bodyPr/>
            <a:lstStyle/>
            <a:p>
              <a:endParaRPr lang="en-US"/>
            </a:p>
          </p:txBody>
        </p:sp>
        <p:sp>
          <p:nvSpPr>
            <p:cNvPr id="13323" name="Line 10"/>
            <p:cNvSpPr>
              <a:spLocks noChangeShapeType="1"/>
            </p:cNvSpPr>
            <p:nvPr/>
          </p:nvSpPr>
          <p:spPr bwMode="auto">
            <a:xfrm>
              <a:off x="6960" y="12033"/>
              <a:ext cx="240" cy="480"/>
            </a:xfrm>
            <a:prstGeom prst="line">
              <a:avLst/>
            </a:prstGeom>
            <a:noFill/>
            <a:ln w="9525">
              <a:solidFill>
                <a:srgbClr val="000000"/>
              </a:solidFill>
              <a:round/>
              <a:headEnd/>
              <a:tailEnd type="triangle" w="med" len="med"/>
            </a:ln>
          </p:spPr>
          <p:txBody>
            <a:bodyPr/>
            <a:lstStyle/>
            <a:p>
              <a:endParaRPr lang="en-US"/>
            </a:p>
          </p:txBody>
        </p:sp>
        <p:sp>
          <p:nvSpPr>
            <p:cNvPr id="13324" name="Line 11"/>
            <p:cNvSpPr>
              <a:spLocks noChangeShapeType="1"/>
            </p:cNvSpPr>
            <p:nvPr/>
          </p:nvSpPr>
          <p:spPr bwMode="auto">
            <a:xfrm>
              <a:off x="7080" y="11853"/>
              <a:ext cx="1200" cy="720"/>
            </a:xfrm>
            <a:prstGeom prst="line">
              <a:avLst/>
            </a:prstGeom>
            <a:noFill/>
            <a:ln w="9525">
              <a:solidFill>
                <a:srgbClr val="000000"/>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upload.wikimedia.org/wikipedia/commons/b/bc/1800_Wilkinson_Map_of_the_4_Eastern_Churches_rectified.jpg"/>
          <p:cNvPicPr>
            <a:picLocks noChangeAspect="1" noChangeArrowheads="1"/>
          </p:cNvPicPr>
          <p:nvPr/>
        </p:nvPicPr>
        <p:blipFill>
          <a:blip r:embed="rId2" cstate="print"/>
          <a:srcRect/>
          <a:stretch>
            <a:fillRect/>
          </a:stretch>
        </p:blipFill>
        <p:spPr bwMode="auto">
          <a:xfrm>
            <a:off x="0" y="0"/>
            <a:ext cx="9144000" cy="6888163"/>
          </a:xfrm>
          <a:prstGeom prst="rect">
            <a:avLst/>
          </a:prstGeom>
          <a:noFill/>
          <a:ln w="9525">
            <a:noFill/>
            <a:miter lim="800000"/>
            <a:headEnd/>
            <a:tailEnd/>
          </a:ln>
        </p:spPr>
      </p:pic>
      <p:sp>
        <p:nvSpPr>
          <p:cNvPr id="2" name="Title 1"/>
          <p:cNvSpPr>
            <a:spLocks noGrp="1"/>
          </p:cNvSpPr>
          <p:nvPr>
            <p:ph type="title"/>
          </p:nvPr>
        </p:nvSpPr>
        <p:spPr>
          <a:xfrm>
            <a:off x="381000" y="274638"/>
            <a:ext cx="8382000" cy="1096962"/>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eaLnBrk="1" hangingPunct="1">
              <a:defRPr/>
            </a:pPr>
            <a:r>
              <a:rPr lang="en-US" sz="3600" dirty="0" smtClean="0"/>
              <a:t>Effect of Islamic Conquests</a:t>
            </a:r>
            <a:endParaRPr lang="en-US" sz="3600" dirty="0"/>
          </a:p>
        </p:txBody>
      </p:sp>
      <p:sp>
        <p:nvSpPr>
          <p:cNvPr id="6" name="Oval 5"/>
          <p:cNvSpPr/>
          <p:nvPr/>
        </p:nvSpPr>
        <p:spPr>
          <a:xfrm>
            <a:off x="5410200" y="2819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p:nvPr/>
        </p:nvSpPr>
        <p:spPr>
          <a:xfrm>
            <a:off x="5791200" y="2743200"/>
            <a:ext cx="914400" cy="307975"/>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defRPr/>
            </a:pPr>
            <a:r>
              <a:rPr lang="en-US" sz="1400" dirty="0"/>
              <a:t>Antioch</a:t>
            </a:r>
            <a:endParaRPr lang="en-US" dirty="0"/>
          </a:p>
        </p:txBody>
      </p:sp>
      <p:sp>
        <p:nvSpPr>
          <p:cNvPr id="8" name="Oval 7"/>
          <p:cNvSpPr/>
          <p:nvPr/>
        </p:nvSpPr>
        <p:spPr>
          <a:xfrm>
            <a:off x="4038600" y="4267200"/>
            <a:ext cx="381000" cy="38100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9" name="TextBox 8"/>
          <p:cNvSpPr txBox="1"/>
          <p:nvPr/>
        </p:nvSpPr>
        <p:spPr>
          <a:xfrm>
            <a:off x="2743200" y="3886200"/>
            <a:ext cx="1295400" cy="338138"/>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defRPr/>
            </a:pPr>
            <a:r>
              <a:rPr lang="en-US" sz="1600" dirty="0"/>
              <a:t>Alexandria</a:t>
            </a:r>
          </a:p>
        </p:txBody>
      </p:sp>
      <p:sp>
        <p:nvSpPr>
          <p:cNvPr id="10" name="Oval 9"/>
          <p:cNvSpPr/>
          <p:nvPr/>
        </p:nvSpPr>
        <p:spPr>
          <a:xfrm>
            <a:off x="5257800" y="3733800"/>
            <a:ext cx="381000" cy="3810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11" name="TextBox 10"/>
          <p:cNvSpPr txBox="1"/>
          <p:nvPr/>
        </p:nvSpPr>
        <p:spPr>
          <a:xfrm>
            <a:off x="5791200" y="3810000"/>
            <a:ext cx="1295400" cy="33813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1600" dirty="0"/>
              <a:t>Jerusalem</a:t>
            </a:r>
          </a:p>
        </p:txBody>
      </p:sp>
      <p:sp>
        <p:nvSpPr>
          <p:cNvPr id="12" name="Right Arrow 11"/>
          <p:cNvSpPr/>
          <p:nvPr/>
        </p:nvSpPr>
        <p:spPr>
          <a:xfrm rot="13627688">
            <a:off x="600075" y="1279525"/>
            <a:ext cx="927100" cy="79375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3" name="TextBox 12"/>
          <p:cNvSpPr txBox="1"/>
          <p:nvPr/>
        </p:nvSpPr>
        <p:spPr>
          <a:xfrm>
            <a:off x="1066800" y="2286000"/>
            <a:ext cx="838200" cy="381000"/>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defRPr/>
            </a:pPr>
            <a:r>
              <a:rPr lang="en-US" dirty="0"/>
              <a:t>Rome</a:t>
            </a:r>
          </a:p>
        </p:txBody>
      </p:sp>
      <p:sp>
        <p:nvSpPr>
          <p:cNvPr id="14" name="Oval 13"/>
          <p:cNvSpPr/>
          <p:nvPr/>
        </p:nvSpPr>
        <p:spPr>
          <a:xfrm>
            <a:off x="3581400" y="1447800"/>
            <a:ext cx="381000" cy="3810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5" name="TextBox 14"/>
          <p:cNvSpPr txBox="1"/>
          <p:nvPr/>
        </p:nvSpPr>
        <p:spPr>
          <a:xfrm>
            <a:off x="4038600" y="1600200"/>
            <a:ext cx="1752600" cy="338138"/>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a:defRPr/>
            </a:pPr>
            <a:r>
              <a:rPr lang="en-US" sz="1600" dirty="0"/>
              <a:t>Constantinople</a:t>
            </a:r>
          </a:p>
        </p:txBody>
      </p:sp>
      <p:sp>
        <p:nvSpPr>
          <p:cNvPr id="16" name="TextBox 15"/>
          <p:cNvSpPr txBox="1"/>
          <p:nvPr/>
        </p:nvSpPr>
        <p:spPr>
          <a:xfrm>
            <a:off x="0" y="5181600"/>
            <a:ext cx="9144000" cy="15700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600" dirty="0"/>
              <a:t>The Islamic conquests of the 7</a:t>
            </a:r>
            <a:r>
              <a:rPr lang="en-US" sz="1600" baseline="30000" dirty="0"/>
              <a:t>th</a:t>
            </a:r>
            <a:r>
              <a:rPr lang="en-US" sz="1600" dirty="0"/>
              <a:t> and 8</a:t>
            </a:r>
            <a:r>
              <a:rPr lang="en-US" sz="1600" baseline="30000" dirty="0"/>
              <a:t>th</a:t>
            </a:r>
            <a:r>
              <a:rPr lang="en-US" sz="1600" dirty="0"/>
              <a:t> Centuries effectively eliminate any influence of the patriarchates of Jerusalem, Antioch, and Alexandria in the Christian world.  Constantinople had already been given second place in “primacy” to Rome, therefore the two main “rival” patriarchates are Rome and Constantinople. This sets up the political conflict that was to come and be exacerbated by the linguistic, liturgical, and theological differences between Rome and Constantinople.</a:t>
            </a:r>
          </a:p>
        </p:txBody>
      </p:sp>
      <p:sp>
        <p:nvSpPr>
          <p:cNvPr id="23" name="Multiply 22"/>
          <p:cNvSpPr/>
          <p:nvPr/>
        </p:nvSpPr>
        <p:spPr>
          <a:xfrm>
            <a:off x="3505200" y="3810000"/>
            <a:ext cx="1447800" cy="1371600"/>
          </a:xfrm>
          <a:prstGeom prst="mathMultiply">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4" name="Multiply 23"/>
          <p:cNvSpPr/>
          <p:nvPr/>
        </p:nvSpPr>
        <p:spPr>
          <a:xfrm>
            <a:off x="4724400" y="3276600"/>
            <a:ext cx="1447800" cy="1371600"/>
          </a:xfrm>
          <a:prstGeom prst="mathMultiply">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5" name="Multiply 24"/>
          <p:cNvSpPr/>
          <p:nvPr/>
        </p:nvSpPr>
        <p:spPr>
          <a:xfrm>
            <a:off x="4876800" y="2286000"/>
            <a:ext cx="1447800" cy="1371600"/>
          </a:xfrm>
          <a:prstGeom prst="mathMultiply">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Linguistic Disunity</a:t>
            </a:r>
            <a:endParaRPr lang="en-US" dirty="0"/>
          </a:p>
        </p:txBody>
      </p:sp>
      <p:sp>
        <p:nvSpPr>
          <p:cNvPr id="3" name="Content Placeholder 2"/>
          <p:cNvSpPr>
            <a:spLocks noGrp="1"/>
          </p:cNvSpPr>
          <p:nvPr>
            <p:ph idx="1"/>
          </p:nvPr>
        </p:nvSpPr>
        <p:spPr/>
        <p:txBody>
          <a:bodyPr/>
          <a:lstStyle/>
          <a:p>
            <a:pPr eaLnBrk="1" hangingPunct="1">
              <a:defRPr/>
            </a:pPr>
            <a:r>
              <a:rPr lang="en-US" dirty="0" smtClean="0"/>
              <a:t>West—dominant language </a:t>
            </a:r>
            <a:r>
              <a:rPr lang="en-US" i="1" dirty="0" smtClean="0"/>
              <a:t>Latin</a:t>
            </a:r>
          </a:p>
          <a:p>
            <a:pPr eaLnBrk="1" hangingPunct="1">
              <a:defRPr/>
            </a:pPr>
            <a:r>
              <a:rPr lang="en-US" dirty="0" smtClean="0"/>
              <a:t>East—dominant language </a:t>
            </a:r>
            <a:r>
              <a:rPr lang="en-US" i="1" dirty="0" smtClean="0"/>
              <a:t>Greek</a:t>
            </a:r>
          </a:p>
          <a:p>
            <a:pPr eaLnBrk="1" hangingPunct="1">
              <a:defRPr/>
            </a:pPr>
            <a:r>
              <a:rPr lang="en-US" dirty="0" smtClean="0"/>
              <a:t>Decline in bilingualism after the fall of the western empire</a:t>
            </a:r>
          </a:p>
          <a:p>
            <a:pPr eaLnBrk="1" hangingPunct="1">
              <a:defRPr/>
            </a:pPr>
            <a:r>
              <a:rPr lang="en-US" dirty="0" smtClean="0"/>
              <a:t>Linguistic disunity develops into cultural disunity</a:t>
            </a:r>
          </a:p>
          <a:p>
            <a:pPr lvl="1" eaLnBrk="1" hangingPunct="1">
              <a:defRPr/>
            </a:pPr>
            <a:r>
              <a:rPr lang="en-US" dirty="0" smtClean="0"/>
              <a:t>Different religious rites and liturgy develop</a:t>
            </a:r>
          </a:p>
          <a:p>
            <a:pPr lvl="1" eaLnBrk="1" hangingPunct="1">
              <a:defRPr/>
            </a:pPr>
            <a:r>
              <a:rPr lang="en-US" dirty="0" smtClean="0"/>
              <a:t>Different approaches to Christian doctrine emerge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Iconoclast Controversy</a:t>
            </a:r>
            <a:endParaRPr lang="en-US" dirty="0"/>
          </a:p>
        </p:txBody>
      </p:sp>
      <p:sp>
        <p:nvSpPr>
          <p:cNvPr id="3" name="Content Placeholder 2"/>
          <p:cNvSpPr>
            <a:spLocks noGrp="1"/>
          </p:cNvSpPr>
          <p:nvPr>
            <p:ph idx="1"/>
          </p:nvPr>
        </p:nvSpPr>
        <p:spPr/>
        <p:txBody>
          <a:bodyPr>
            <a:noAutofit/>
          </a:bodyPr>
          <a:lstStyle/>
          <a:p>
            <a:pPr eaLnBrk="1" hangingPunct="1">
              <a:defRPr/>
            </a:pPr>
            <a:r>
              <a:rPr lang="en-US" sz="2000" dirty="0" smtClean="0"/>
              <a:t>The </a:t>
            </a:r>
            <a:r>
              <a:rPr lang="en-US" sz="2000" dirty="0"/>
              <a:t>Byzantine </a:t>
            </a:r>
            <a:r>
              <a:rPr lang="en-US" sz="2000" b="1" dirty="0"/>
              <a:t>Emperor Leo III</a:t>
            </a:r>
            <a:r>
              <a:rPr lang="en-US" sz="2000" dirty="0"/>
              <a:t> outlawed the veneration of icons in the 8</a:t>
            </a:r>
            <a:r>
              <a:rPr lang="en-US" sz="2000" baseline="30000" dirty="0"/>
              <a:t>th</a:t>
            </a:r>
            <a:r>
              <a:rPr lang="en-US" sz="2000" dirty="0"/>
              <a:t> century. </a:t>
            </a:r>
            <a:r>
              <a:rPr lang="en-US" sz="2000" u="sng" dirty="0" smtClean="0"/>
              <a:t>Some believe this to be a result of the pressures of Islam</a:t>
            </a:r>
            <a:r>
              <a:rPr lang="en-US" sz="2000" dirty="0" smtClean="0"/>
              <a:t>. Those </a:t>
            </a:r>
            <a:r>
              <a:rPr lang="en-US" sz="2000" dirty="0"/>
              <a:t>who were against the use of icons in the church were called “</a:t>
            </a:r>
            <a:r>
              <a:rPr lang="en-US" sz="2000" b="1" dirty="0"/>
              <a:t>iconoclasts</a:t>
            </a:r>
            <a:r>
              <a:rPr lang="en-US" sz="2000" dirty="0"/>
              <a:t>.” The first period of iconoclasm occurred from 730-787 C.E. A second period of iconoclasm occurred from 814-842 C.E.</a:t>
            </a:r>
            <a:endParaRPr lang="en-US" dirty="0"/>
          </a:p>
          <a:p>
            <a:pPr eaLnBrk="1" hangingPunct="1">
              <a:defRPr/>
            </a:pPr>
            <a:r>
              <a:rPr lang="en-US" sz="2000" dirty="0"/>
              <a:t>Arguments usually surrounded the understanding of how to depict the two natures of Jesus Christ in Christian theological teaching. “</a:t>
            </a:r>
            <a:r>
              <a:rPr lang="en-US" sz="2000" b="1" dirty="0" err="1"/>
              <a:t>Iconodules</a:t>
            </a:r>
            <a:r>
              <a:rPr lang="en-US" sz="2000" b="1" dirty="0"/>
              <a:t>”</a:t>
            </a:r>
            <a:r>
              <a:rPr lang="en-US" sz="2000" dirty="0"/>
              <a:t> (supporters of the use of icons) believed that to disallow depicting Jesus artistically denied the incarnation.</a:t>
            </a:r>
            <a:endParaRPr lang="en-US" dirty="0"/>
          </a:p>
          <a:p>
            <a:pPr eaLnBrk="1" hangingPunct="1">
              <a:defRPr/>
            </a:pPr>
            <a:r>
              <a:rPr lang="en-US" sz="2000" dirty="0"/>
              <a:t>The western church rejected iconoclasm. However, icons, which are generally two dimensional works of art were generally not used. Instead, statues were allowed in the western church .</a:t>
            </a:r>
            <a:endParaRPr lang="en-US" dirty="0"/>
          </a:p>
          <a:p>
            <a:pPr eaLnBrk="1" hangingPunct="1">
              <a:defRPr/>
            </a:pP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Different Church/State Relations</a:t>
            </a:r>
            <a:endParaRPr lang="en-US" dirty="0"/>
          </a:p>
        </p:txBody>
      </p:sp>
      <p:sp>
        <p:nvSpPr>
          <p:cNvPr id="3" name="Content Placeholder 2"/>
          <p:cNvSpPr>
            <a:spLocks noGrp="1"/>
          </p:cNvSpPr>
          <p:nvPr>
            <p:ph idx="1"/>
          </p:nvPr>
        </p:nvSpPr>
        <p:spPr/>
        <p:txBody>
          <a:bodyPr/>
          <a:lstStyle/>
          <a:p>
            <a:pPr marL="342900" lvl="1" indent="-342900" eaLnBrk="1" hangingPunct="1">
              <a:buFont typeface="Arial" pitchFamily="34" charset="0"/>
              <a:buChar char="•"/>
              <a:defRPr/>
            </a:pPr>
            <a:r>
              <a:rPr lang="en-US" b="1" i="1" dirty="0" err="1" smtClean="0"/>
              <a:t>Caesaropapism</a:t>
            </a:r>
            <a:r>
              <a:rPr lang="en-US" dirty="0" smtClean="0"/>
              <a:t> </a:t>
            </a:r>
            <a:r>
              <a:rPr lang="en-US" dirty="0"/>
              <a:t>in the east </a:t>
            </a:r>
            <a:r>
              <a:rPr lang="en-US" dirty="0" smtClean="0"/>
              <a:t>subordinated </a:t>
            </a:r>
            <a:r>
              <a:rPr lang="en-US" dirty="0"/>
              <a:t>the church to the religious claims of the dominant political state. </a:t>
            </a:r>
            <a:r>
              <a:rPr lang="en-US" u="sng" dirty="0"/>
              <a:t>In the Byzantine Empire, the emperor had supreme authority over the </a:t>
            </a:r>
            <a:r>
              <a:rPr lang="en-US" u="sng" dirty="0" smtClean="0"/>
              <a:t>church</a:t>
            </a:r>
            <a:r>
              <a:rPr lang="en-US" dirty="0" smtClean="0"/>
              <a:t>.</a:t>
            </a:r>
          </a:p>
          <a:p>
            <a:pPr marL="342900" lvl="1" indent="-342900" eaLnBrk="1" hangingPunct="1">
              <a:buFont typeface="Arial" pitchFamily="34" charset="0"/>
              <a:buChar char="•"/>
              <a:defRPr/>
            </a:pPr>
            <a:r>
              <a:rPr lang="en-US" dirty="0" smtClean="0"/>
              <a:t>In </a:t>
            </a:r>
            <a:r>
              <a:rPr lang="en-US" dirty="0"/>
              <a:t>the west the </a:t>
            </a:r>
            <a:r>
              <a:rPr lang="en-US" u="sng" dirty="0"/>
              <a:t>church was relatively independent of the state</a:t>
            </a:r>
            <a:r>
              <a:rPr lang="en-US" dirty="0"/>
              <a:t> due to the fall of the western empire and a lack of imperial authority. Later, when strong kingdoms emerge in Western Europe, the </a:t>
            </a:r>
            <a:r>
              <a:rPr lang="en-US" b="1" i="1" dirty="0"/>
              <a:t>investiture controversy</a:t>
            </a:r>
            <a:r>
              <a:rPr lang="en-US" dirty="0"/>
              <a:t> </a:t>
            </a:r>
            <a:r>
              <a:rPr lang="en-US" dirty="0" smtClean="0"/>
              <a:t>surfaces creating church/state </a:t>
            </a:r>
            <a:r>
              <a:rPr lang="en-US" smtClean="0"/>
              <a:t>conflicts.</a:t>
            </a:r>
            <a:endParaRPr lang="en-US" sz="4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endParaRPr lang="en-US" smtClean="0"/>
          </a:p>
        </p:txBody>
      </p:sp>
      <p:sp>
        <p:nvSpPr>
          <p:cNvPr id="12291" name="Rectangle 3"/>
          <p:cNvSpPr>
            <a:spLocks noGrp="1" noChangeArrowheads="1"/>
          </p:cNvSpPr>
          <p:nvPr>
            <p:ph type="body" idx="1"/>
          </p:nvPr>
        </p:nvSpPr>
        <p:spPr/>
        <p:txBody>
          <a:bodyPr/>
          <a:lstStyle/>
          <a:p>
            <a:pPr lvl="1" eaLnBrk="1" hangingPunct="1">
              <a:defRPr/>
            </a:pPr>
            <a:r>
              <a:rPr lang="en-US" smtClean="0"/>
              <a:t>Pope and patriarch excommunicate each other over religious doctrines and disputes over jurisdiction.</a:t>
            </a:r>
          </a:p>
          <a:p>
            <a:pPr lvl="1" eaLnBrk="1" hangingPunct="1">
              <a:defRPr/>
            </a:pPr>
            <a:r>
              <a:rPr lang="en-US" smtClean="0"/>
              <a:t>Eastern and Western churches officially split in 1054.</a:t>
            </a:r>
          </a:p>
          <a:p>
            <a:pPr lvl="1" eaLnBrk="1" hangingPunct="1">
              <a:defRPr/>
            </a:pPr>
            <a:r>
              <a:rPr lang="en-US" smtClean="0"/>
              <a:t>West—Roman Catholic Church</a:t>
            </a:r>
          </a:p>
          <a:p>
            <a:pPr lvl="1" eaLnBrk="1" hangingPunct="1">
              <a:defRPr/>
            </a:pPr>
            <a:r>
              <a:rPr lang="en-US" smtClean="0"/>
              <a:t>East—Orthodox Church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endParaRPr lang="en-US" smtClean="0"/>
          </a:p>
        </p:txBody>
      </p:sp>
      <p:sp>
        <p:nvSpPr>
          <p:cNvPr id="13315" name="Rectangle 3"/>
          <p:cNvSpPr>
            <a:spLocks noGrp="1" noChangeArrowheads="1"/>
          </p:cNvSpPr>
          <p:nvPr>
            <p:ph type="body" idx="1"/>
          </p:nvPr>
        </p:nvSpPr>
        <p:spPr/>
        <p:txBody>
          <a:bodyPr/>
          <a:lstStyle/>
          <a:p>
            <a:pPr eaLnBrk="1" hangingPunct="1">
              <a:lnSpc>
                <a:spcPct val="90000"/>
              </a:lnSpc>
              <a:defRPr/>
            </a:pPr>
            <a:r>
              <a:rPr lang="en-US" smtClean="0"/>
              <a:t>Byzantine Missionaries Convert the Slavs</a:t>
            </a:r>
          </a:p>
          <a:p>
            <a:pPr lvl="1" eaLnBrk="1" hangingPunct="1">
              <a:lnSpc>
                <a:spcPct val="90000"/>
              </a:lnSpc>
              <a:defRPr/>
            </a:pPr>
            <a:r>
              <a:rPr lang="en-US" smtClean="0"/>
              <a:t>Eastern Orthodox missionaries seek to convert the northern peoples known as the Slavs.</a:t>
            </a:r>
          </a:p>
          <a:p>
            <a:pPr lvl="1" eaLnBrk="1" hangingPunct="1">
              <a:lnSpc>
                <a:spcPct val="90000"/>
              </a:lnSpc>
              <a:defRPr/>
            </a:pPr>
            <a:r>
              <a:rPr lang="en-US" smtClean="0"/>
              <a:t>Missionaries create the Cyrillic alphabet—the basis for many Slavic languages.</a:t>
            </a:r>
          </a:p>
          <a:p>
            <a:pPr lvl="1" eaLnBrk="1" hangingPunct="1">
              <a:lnSpc>
                <a:spcPct val="90000"/>
              </a:lnSpc>
              <a:defRPr/>
            </a:pPr>
            <a:r>
              <a:rPr lang="en-US" smtClean="0"/>
              <a:t>Alphabet enables many groups to read the Bible.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mtClean="0"/>
              <a:t>A New Rome in a New Setting</a:t>
            </a:r>
          </a:p>
        </p:txBody>
      </p:sp>
      <p:sp>
        <p:nvSpPr>
          <p:cNvPr id="6147" name="Rectangle 3"/>
          <p:cNvSpPr>
            <a:spLocks noGrp="1" noChangeArrowheads="1"/>
          </p:cNvSpPr>
          <p:nvPr>
            <p:ph type="body" idx="1"/>
          </p:nvPr>
        </p:nvSpPr>
        <p:spPr/>
        <p:txBody>
          <a:bodyPr/>
          <a:lstStyle/>
          <a:p>
            <a:pPr eaLnBrk="1" hangingPunct="1">
              <a:lnSpc>
                <a:spcPct val="90000"/>
              </a:lnSpc>
              <a:defRPr/>
            </a:pPr>
            <a:r>
              <a:rPr lang="en-US" sz="2800" smtClean="0"/>
              <a:t>The Eastern Roman Empire</a:t>
            </a:r>
          </a:p>
          <a:p>
            <a:pPr lvl="1" eaLnBrk="1" hangingPunct="1">
              <a:lnSpc>
                <a:spcPct val="90000"/>
              </a:lnSpc>
              <a:defRPr/>
            </a:pPr>
            <a:r>
              <a:rPr lang="en-US" sz="2400" smtClean="0"/>
              <a:t>Roman Empire officially divides into East and West in 395.</a:t>
            </a:r>
          </a:p>
          <a:p>
            <a:pPr lvl="1" eaLnBrk="1" hangingPunct="1">
              <a:lnSpc>
                <a:spcPct val="90000"/>
              </a:lnSpc>
              <a:defRPr/>
            </a:pPr>
            <a:r>
              <a:rPr lang="en-US" sz="2400" smtClean="0"/>
              <a:t>Eastern Empire flourishes; becomes known as Byzantium</a:t>
            </a:r>
          </a:p>
          <a:p>
            <a:pPr lvl="1" eaLnBrk="1" hangingPunct="1">
              <a:lnSpc>
                <a:spcPct val="90000"/>
              </a:lnSpc>
              <a:defRPr/>
            </a:pPr>
            <a:r>
              <a:rPr lang="en-US" sz="2400" smtClean="0"/>
              <a:t>Justinian becomes emperor of Byzantium in 527.</a:t>
            </a:r>
          </a:p>
          <a:p>
            <a:pPr lvl="1" eaLnBrk="1" hangingPunct="1">
              <a:lnSpc>
                <a:spcPct val="90000"/>
              </a:lnSpc>
              <a:defRPr/>
            </a:pPr>
            <a:r>
              <a:rPr lang="en-US" sz="2400" smtClean="0"/>
              <a:t>His armies reconquer much of the former Roman territory.</a:t>
            </a:r>
          </a:p>
          <a:p>
            <a:pPr lvl="1" eaLnBrk="1" hangingPunct="1">
              <a:lnSpc>
                <a:spcPct val="90000"/>
              </a:lnSpc>
              <a:defRPr/>
            </a:pPr>
            <a:r>
              <a:rPr lang="en-US" sz="2400" smtClean="0"/>
              <a:t>Byzantine emperors head state and church, use brutal politics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mtClean="0"/>
              <a:t>Life in the New Rome</a:t>
            </a:r>
          </a:p>
        </p:txBody>
      </p:sp>
      <p:sp>
        <p:nvSpPr>
          <p:cNvPr id="7171" name="Rectangle 3"/>
          <p:cNvSpPr>
            <a:spLocks noGrp="1" noChangeArrowheads="1"/>
          </p:cNvSpPr>
          <p:nvPr>
            <p:ph type="body" idx="1"/>
          </p:nvPr>
        </p:nvSpPr>
        <p:spPr/>
        <p:txBody>
          <a:bodyPr/>
          <a:lstStyle/>
          <a:p>
            <a:pPr eaLnBrk="1" hangingPunct="1">
              <a:defRPr/>
            </a:pPr>
            <a:r>
              <a:rPr lang="en-US" smtClean="0"/>
              <a:t>New Laws for the Empire</a:t>
            </a:r>
          </a:p>
          <a:p>
            <a:pPr lvl="1" eaLnBrk="1" hangingPunct="1">
              <a:defRPr/>
            </a:pPr>
            <a:r>
              <a:rPr lang="en-US" smtClean="0"/>
              <a:t>Justinian seeks to revise and update laws for governing the empire</a:t>
            </a:r>
          </a:p>
          <a:p>
            <a:pPr lvl="1" eaLnBrk="1" hangingPunct="1">
              <a:defRPr/>
            </a:pPr>
            <a:r>
              <a:rPr lang="en-US" smtClean="0"/>
              <a:t>Justinian Code—new set of laws consisting of four main parts</a:t>
            </a:r>
          </a:p>
          <a:p>
            <a:pPr lvl="1" eaLnBrk="1" hangingPunct="1">
              <a:defRPr/>
            </a:pPr>
            <a:r>
              <a:rPr lang="en-US" smtClean="0"/>
              <a:t>Code regulates much of Byzantine life; lasts for 900 years.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endParaRPr lang="en-US" smtClean="0"/>
          </a:p>
        </p:txBody>
      </p:sp>
      <p:sp>
        <p:nvSpPr>
          <p:cNvPr id="8195" name="Rectangle 3"/>
          <p:cNvSpPr>
            <a:spLocks noGrp="1" noChangeArrowheads="1"/>
          </p:cNvSpPr>
          <p:nvPr>
            <p:ph type="body" idx="1"/>
          </p:nvPr>
        </p:nvSpPr>
        <p:spPr/>
        <p:txBody>
          <a:bodyPr/>
          <a:lstStyle/>
          <a:p>
            <a:pPr eaLnBrk="1" hangingPunct="1">
              <a:defRPr/>
            </a:pPr>
            <a:r>
              <a:rPr lang="en-US" smtClean="0"/>
              <a:t>Creating the Imperial Capital</a:t>
            </a:r>
          </a:p>
          <a:p>
            <a:pPr lvl="1" eaLnBrk="1" hangingPunct="1">
              <a:defRPr/>
            </a:pPr>
            <a:r>
              <a:rPr lang="en-US" smtClean="0"/>
              <a:t>Justinian launches a program to beautify the capital, Constantinople.</a:t>
            </a:r>
          </a:p>
          <a:p>
            <a:pPr lvl="1" eaLnBrk="1" hangingPunct="1">
              <a:defRPr/>
            </a:pPr>
            <a:r>
              <a:rPr lang="en-US" smtClean="0"/>
              <a:t>Constructs new buildings; builds magnificent church, Hagia Sophia.</a:t>
            </a:r>
          </a:p>
          <a:p>
            <a:pPr lvl="1" eaLnBrk="1" hangingPunct="1">
              <a:defRPr/>
            </a:pPr>
            <a:r>
              <a:rPr lang="en-US" smtClean="0"/>
              <a:t>Byzantines preserve Greco-Roman culture and learning.</a:t>
            </a:r>
          </a:p>
          <a:p>
            <a:pPr lvl="1" eaLnBrk="1" hangingPunct="1">
              <a:defRPr/>
            </a:pP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srcRect/>
          <a:stretch>
            <a:fillRect/>
          </a:stretch>
        </p:blipFill>
        <p:spPr bwMode="auto">
          <a:xfrm>
            <a:off x="533399" y="0"/>
            <a:ext cx="8084171"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457200" y="0"/>
            <a:ext cx="8124311"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endParaRPr lang="en-US" smtClean="0"/>
          </a:p>
        </p:txBody>
      </p:sp>
      <p:sp>
        <p:nvSpPr>
          <p:cNvPr id="9219" name="Rectangle 3"/>
          <p:cNvSpPr>
            <a:spLocks noGrp="1" noChangeArrowheads="1"/>
          </p:cNvSpPr>
          <p:nvPr>
            <p:ph type="body" idx="1"/>
          </p:nvPr>
        </p:nvSpPr>
        <p:spPr/>
        <p:txBody>
          <a:bodyPr/>
          <a:lstStyle/>
          <a:p>
            <a:pPr eaLnBrk="1" hangingPunct="1">
              <a:defRPr/>
            </a:pPr>
            <a:r>
              <a:rPr lang="en-US" smtClean="0"/>
              <a:t>Constantine’s Hectic Pace</a:t>
            </a:r>
          </a:p>
          <a:p>
            <a:pPr lvl="1" eaLnBrk="1" hangingPunct="1">
              <a:defRPr/>
            </a:pPr>
            <a:r>
              <a:rPr lang="en-US" smtClean="0"/>
              <a:t>City becomes trading hub with major marketplace.</a:t>
            </a:r>
          </a:p>
          <a:p>
            <a:pPr lvl="1" eaLnBrk="1" hangingPunct="1">
              <a:defRPr/>
            </a:pPr>
            <a:r>
              <a:rPr lang="en-US" smtClean="0"/>
              <a:t>Giant Hippodrome offers chariot races and other entertainment.</a:t>
            </a:r>
          </a:p>
          <a:p>
            <a:pPr lvl="1" eaLnBrk="1" hangingPunct="1">
              <a:defRPr/>
            </a:pPr>
            <a:r>
              <a:rPr lang="en-US" smtClean="0"/>
              <a:t>Racing fans start riots in 532; the government restores order violently.</a:t>
            </a:r>
          </a:p>
          <a:p>
            <a:pPr lvl="1" eaLnBrk="1" hangingPunct="1">
              <a:defRPr/>
            </a:pPr>
            <a:r>
              <a:rPr lang="en-US" smtClean="0"/>
              <a:t>Empress Theodora is the powerful wife and adviser to Justinian.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mtClean="0"/>
              <a:t>The Empire Falls</a:t>
            </a:r>
          </a:p>
        </p:txBody>
      </p:sp>
      <p:sp>
        <p:nvSpPr>
          <p:cNvPr id="10243" name="Rectangle 3"/>
          <p:cNvSpPr>
            <a:spLocks noGrp="1" noChangeArrowheads="1"/>
          </p:cNvSpPr>
          <p:nvPr>
            <p:ph type="body" idx="1"/>
          </p:nvPr>
        </p:nvSpPr>
        <p:spPr/>
        <p:txBody>
          <a:bodyPr/>
          <a:lstStyle/>
          <a:p>
            <a:pPr eaLnBrk="1" hangingPunct="1">
              <a:lnSpc>
                <a:spcPct val="90000"/>
              </a:lnSpc>
              <a:defRPr/>
            </a:pPr>
            <a:r>
              <a:rPr lang="en-US" smtClean="0"/>
              <a:t>Years of Turmoil</a:t>
            </a:r>
          </a:p>
          <a:p>
            <a:pPr lvl="1" eaLnBrk="1" hangingPunct="1">
              <a:lnSpc>
                <a:spcPct val="90000"/>
              </a:lnSpc>
              <a:defRPr/>
            </a:pPr>
            <a:r>
              <a:rPr lang="en-US" smtClean="0"/>
              <a:t>Justinian dies in 565; the empire faces many crises after his death.</a:t>
            </a:r>
          </a:p>
          <a:p>
            <a:pPr eaLnBrk="1" hangingPunct="1">
              <a:lnSpc>
                <a:spcPct val="90000"/>
              </a:lnSpc>
              <a:defRPr/>
            </a:pPr>
            <a:r>
              <a:rPr lang="en-US" smtClean="0"/>
              <a:t>Attacks from East and West</a:t>
            </a:r>
          </a:p>
          <a:p>
            <a:pPr lvl="1" eaLnBrk="1" hangingPunct="1">
              <a:lnSpc>
                <a:spcPct val="90000"/>
              </a:lnSpc>
              <a:defRPr/>
            </a:pPr>
            <a:r>
              <a:rPr lang="en-US" smtClean="0"/>
              <a:t>Byzantium faces attacks from many different groups.</a:t>
            </a:r>
          </a:p>
          <a:p>
            <a:pPr lvl="1" eaLnBrk="1" hangingPunct="1">
              <a:lnSpc>
                <a:spcPct val="90000"/>
              </a:lnSpc>
              <a:defRPr/>
            </a:pPr>
            <a:r>
              <a:rPr lang="en-US" smtClean="0"/>
              <a:t>Empire survives through bribery, diplomacy, and military power.</a:t>
            </a:r>
          </a:p>
          <a:p>
            <a:pPr lvl="1" eaLnBrk="1" hangingPunct="1">
              <a:lnSpc>
                <a:spcPct val="90000"/>
              </a:lnSpc>
              <a:defRPr/>
            </a:pPr>
            <a:r>
              <a:rPr lang="en-US" smtClean="0"/>
              <a:t>Constantinople falls in 1453; brings an end to the Byzantine Empire.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mtClean="0"/>
              <a:t>The Church Divides</a:t>
            </a:r>
          </a:p>
        </p:txBody>
      </p:sp>
      <p:sp>
        <p:nvSpPr>
          <p:cNvPr id="11267" name="Rectangle 3"/>
          <p:cNvSpPr>
            <a:spLocks noGrp="1" noChangeArrowheads="1"/>
          </p:cNvSpPr>
          <p:nvPr>
            <p:ph type="body" idx="1"/>
          </p:nvPr>
        </p:nvSpPr>
        <p:spPr/>
        <p:txBody>
          <a:bodyPr/>
          <a:lstStyle/>
          <a:p>
            <a:pPr eaLnBrk="1" hangingPunct="1">
              <a:lnSpc>
                <a:spcPct val="90000"/>
              </a:lnSpc>
              <a:defRPr/>
            </a:pPr>
            <a:r>
              <a:rPr lang="en-US" sz="2800" dirty="0" smtClean="0"/>
              <a:t>A Religious Split</a:t>
            </a:r>
          </a:p>
          <a:p>
            <a:pPr lvl="1" eaLnBrk="1" hangingPunct="1">
              <a:lnSpc>
                <a:spcPct val="90000"/>
              </a:lnSpc>
              <a:defRPr/>
            </a:pPr>
            <a:r>
              <a:rPr lang="en-US" sz="2400" dirty="0" smtClean="0"/>
              <a:t>Christianity develops differently in Eastern and Western Roman Empires.</a:t>
            </a:r>
          </a:p>
          <a:p>
            <a:pPr lvl="1" eaLnBrk="1" hangingPunct="1">
              <a:lnSpc>
                <a:spcPct val="90000"/>
              </a:lnSpc>
              <a:defRPr/>
            </a:pPr>
            <a:r>
              <a:rPr lang="en-US" sz="2400" dirty="0" smtClean="0"/>
              <a:t>Two churches disagree over many issues, including the use of icons.</a:t>
            </a:r>
          </a:p>
          <a:p>
            <a:pPr lvl="1" eaLnBrk="1" hangingPunct="1">
              <a:lnSpc>
                <a:spcPct val="90000"/>
              </a:lnSpc>
              <a:defRPr/>
            </a:pPr>
            <a:r>
              <a:rPr lang="en-US" sz="2400" b="1" dirty="0" smtClean="0"/>
              <a:t>Icons</a:t>
            </a:r>
            <a:r>
              <a:rPr lang="en-US" sz="2400" dirty="0" smtClean="0"/>
              <a:t> are two-dimensional religious images used to aid in prayer.</a:t>
            </a:r>
          </a:p>
          <a:p>
            <a:pPr lvl="1" eaLnBrk="1" hangingPunct="1">
              <a:lnSpc>
                <a:spcPct val="90000"/>
              </a:lnSpc>
              <a:defRPr/>
            </a:pPr>
            <a:r>
              <a:rPr lang="en-US" sz="2400" dirty="0" smtClean="0"/>
              <a:t>Leading bishop of Eastern Christianity is known as a Patriarch.</a:t>
            </a:r>
          </a:p>
          <a:p>
            <a:pPr lvl="1" eaLnBrk="1" hangingPunct="1">
              <a:lnSpc>
                <a:spcPct val="90000"/>
              </a:lnSpc>
              <a:defRPr/>
            </a:pPr>
            <a:r>
              <a:rPr lang="en-US" sz="2400" dirty="0" smtClean="0"/>
              <a:t>In the West, the pope excommunicates the emperor, banishing him from the church over the iconoclast controversy.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Globe</Template>
  <TotalTime>303</TotalTime>
  <Words>1146</Words>
  <Application>Microsoft Office PowerPoint</Application>
  <PresentationFormat>On-screen Show (4:3)</PresentationFormat>
  <Paragraphs>122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Globe</vt:lpstr>
      <vt:lpstr>11.1 The Byzantine Empire</vt:lpstr>
      <vt:lpstr>A New Rome in a New Setting</vt:lpstr>
      <vt:lpstr>Life in the New Rome</vt:lpstr>
      <vt:lpstr>PowerPoint Presentation</vt:lpstr>
      <vt:lpstr>PowerPoint Presentation</vt:lpstr>
      <vt:lpstr>PowerPoint Presentation</vt:lpstr>
      <vt:lpstr>PowerPoint Presentation</vt:lpstr>
      <vt:lpstr>The Empire Falls</vt:lpstr>
      <vt:lpstr>The Church Divides</vt:lpstr>
      <vt:lpstr>The Primary Causes of the East-West Schism of 1054*</vt:lpstr>
      <vt:lpstr>The Primary Causes of the East-West Schism of 1054*</vt:lpstr>
      <vt:lpstr>Eastern Orthodox View of the Equality of Patriarchs</vt:lpstr>
      <vt:lpstr>Roman Catholic View of “Papal Supremacy”</vt:lpstr>
      <vt:lpstr>Effect of Islamic Conquests</vt:lpstr>
      <vt:lpstr>Linguistic Disunity</vt:lpstr>
      <vt:lpstr>Iconoclast Controversy</vt:lpstr>
      <vt:lpstr>Different Church/State Relations</vt:lpstr>
      <vt:lpstr>PowerPoint Presentation</vt:lpstr>
      <vt:lpstr>PowerPoint Presentation</vt:lpstr>
    </vt:vector>
  </TitlesOfParts>
  <Company>OPS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 The Byzantine Empire</dc:title>
  <dc:creator>Greg Yankey</dc:creator>
  <cp:lastModifiedBy>user</cp:lastModifiedBy>
  <cp:revision>23</cp:revision>
  <dcterms:created xsi:type="dcterms:W3CDTF">2009-11-13T15:14:48Z</dcterms:created>
  <dcterms:modified xsi:type="dcterms:W3CDTF">2014-09-27T23:32:58Z</dcterms:modified>
</cp:coreProperties>
</file>